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Caveat" panose="020B0604020202020204" charset="0"/>
      <p:regular r:id="rId20"/>
      <p:bold r:id="rId21"/>
    </p:embeddedFont>
    <p:embeddedFont>
      <p:font typeface="Verdana" panose="020B0604030504040204" pitchFamily="34" charset="0"/>
      <p:regular r:id="rId22"/>
      <p:bold r:id="rId23"/>
      <p:italic r:id="rId24"/>
      <p:boldItalic r:id="rId25"/>
    </p:embeddedFont>
    <p:embeddedFont>
      <p:font typeface="Lato"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960"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7760bac940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7760bac940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774d758051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774d758051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760bac94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760bac94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7760bac940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7760bac940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760bac94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7760bac94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7760bac940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7760bac940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7760bac940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7760bac940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7760bac940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7760bac940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774d758051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774d758051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774d758051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774d758051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774d758051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774d758051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774d758051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774d758051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7760bac940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7760bac94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760bac94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7760bac94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774d758051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774d758051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774d758051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774d758051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dvantageeducationloan.com/ael/ael/student/home.face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hyperlink" Target="https://www.advantageeducationloan.com/ael/ael/parent/home.face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careerinfonet.org/scholarshipsearch/ScholarshipCategory.asp?"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hyperlink" Target="https://www.kheaa.com/website/kheaa/planning?display=KY_affordingEd&amp;main=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kheaa.com/website/kheaa/work_ready?main=1"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hyperlink" Target="https://www.kheaa.com/website/kheaa/teacher?main=1" TargetMode="External"/><Relationship Id="rId3" Type="http://schemas.openxmlformats.org/officeDocument/2006/relationships/hyperlink" Target="https://www.kheaa.com/website/kheaa/kees?main=1" TargetMode="External"/><Relationship Id="rId7" Type="http://schemas.openxmlformats.org/officeDocument/2006/relationships/hyperlink" Target="https://www.kheaa.com/website/kheaa/osteo?main=1" TargetMode="External"/><Relationship Id="rId12"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www.kheaa.com/website/kheaa/ecds?main=1" TargetMode="External"/><Relationship Id="rId11" Type="http://schemas.openxmlformats.org/officeDocument/2006/relationships/hyperlink" Target="https://www.kheaa.com/website/kheaa/work_ready?main=1" TargetMode="External"/><Relationship Id="rId5" Type="http://schemas.openxmlformats.org/officeDocument/2006/relationships/hyperlink" Target="https://www.kheaa.com/website/kheaa/ktg?main=1" TargetMode="External"/><Relationship Id="rId10" Type="http://schemas.openxmlformats.org/officeDocument/2006/relationships/hyperlink" Target="https://www.kheaa.com/website/kheaa/work_ready_high_school?main=1" TargetMode="External"/><Relationship Id="rId4" Type="http://schemas.openxmlformats.org/officeDocument/2006/relationships/hyperlink" Target="https://www.kheaa.com/website/kheaa/cap?main=1" TargetMode="External"/><Relationship Id="rId9" Type="http://schemas.openxmlformats.org/officeDocument/2006/relationships/hyperlink" Target="https://www.kheaa.com/website/kheaa/dual_credit?main=1"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www.fafsa.ed.gov--if"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www.studentaid.gov/fsa-id/create-accoun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90300" y="630225"/>
            <a:ext cx="8313000" cy="1542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Caveat"/>
                <a:ea typeface="Caveat"/>
                <a:cs typeface="Caveat"/>
                <a:sym typeface="Caveat"/>
              </a:rPr>
              <a:t>Adulting 101</a:t>
            </a:r>
            <a:endParaRPr>
              <a:latin typeface="Caveat"/>
              <a:ea typeface="Caveat"/>
              <a:cs typeface="Caveat"/>
              <a:sym typeface="Caveat"/>
            </a:endParaRPr>
          </a:p>
          <a:p>
            <a:pPr marL="0" lvl="0" indent="0" algn="ctr" rtl="0">
              <a:spcBef>
                <a:spcPts val="0"/>
              </a:spcBef>
              <a:spcAft>
                <a:spcPts val="0"/>
              </a:spcAft>
              <a:buNone/>
            </a:pPr>
            <a:r>
              <a:rPr lang="en" sz="8200">
                <a:latin typeface="Caveat"/>
                <a:ea typeface="Caveat"/>
                <a:cs typeface="Caveat"/>
                <a:sym typeface="Caveat"/>
              </a:rPr>
              <a:t>How to Pay for College</a:t>
            </a:r>
            <a:endParaRPr sz="8200">
              <a:latin typeface="Caveat"/>
              <a:ea typeface="Caveat"/>
              <a:cs typeface="Caveat"/>
              <a:sym typeface="Caveat"/>
            </a:endParaRPr>
          </a:p>
        </p:txBody>
      </p:sp>
      <p:sp>
        <p:nvSpPr>
          <p:cNvPr id="55" name="Google Shape;55;p13"/>
          <p:cNvSpPr txBox="1">
            <a:spLocks noGrp="1"/>
          </p:cNvSpPr>
          <p:nvPr>
            <p:ph type="subTitle" idx="1"/>
          </p:nvPr>
        </p:nvSpPr>
        <p:spPr>
          <a:xfrm>
            <a:off x="6241800" y="4242125"/>
            <a:ext cx="2902200" cy="792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000"/>
              <a:t>Melissa Tabor</a:t>
            </a:r>
            <a:endParaRPr sz="2000"/>
          </a:p>
          <a:p>
            <a:pPr marL="0" lvl="0" indent="0" algn="r" rtl="0">
              <a:spcBef>
                <a:spcPts val="0"/>
              </a:spcBef>
              <a:spcAft>
                <a:spcPts val="0"/>
              </a:spcAft>
              <a:buNone/>
            </a:pPr>
            <a:r>
              <a:rPr lang="en" sz="2000"/>
              <a:t>May 2020</a:t>
            </a:r>
            <a:endParaRPr sz="2000"/>
          </a:p>
        </p:txBody>
      </p:sp>
      <p:pic>
        <p:nvPicPr>
          <p:cNvPr id="56" name="Google Shape;56;p13"/>
          <p:cNvPicPr preferRelativeResize="0"/>
          <p:nvPr/>
        </p:nvPicPr>
        <p:blipFill rotWithShape="1">
          <a:blip r:embed="rId3">
            <a:alphaModFix/>
          </a:blip>
          <a:srcRect t="4163" b="44556"/>
          <a:stretch/>
        </p:blipFill>
        <p:spPr>
          <a:xfrm>
            <a:off x="3254475" y="2356250"/>
            <a:ext cx="2902200" cy="2265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0" y="0"/>
            <a:ext cx="9144000" cy="40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300">
                <a:solidFill>
                  <a:srgbClr val="FF9900"/>
                </a:solidFill>
                <a:latin typeface="Caveat"/>
                <a:ea typeface="Caveat"/>
                <a:cs typeface="Caveat"/>
                <a:sym typeface="Caveat"/>
              </a:rPr>
              <a:t>What Are Private Loans?</a:t>
            </a:r>
            <a:endParaRPr sz="4300">
              <a:solidFill>
                <a:srgbClr val="FF9900"/>
              </a:solidFill>
              <a:latin typeface="Caveat"/>
              <a:ea typeface="Caveat"/>
              <a:cs typeface="Caveat"/>
              <a:sym typeface="Caveat"/>
            </a:endParaRPr>
          </a:p>
        </p:txBody>
      </p:sp>
      <p:sp>
        <p:nvSpPr>
          <p:cNvPr id="127" name="Google Shape;127;p22"/>
          <p:cNvSpPr txBox="1">
            <a:spLocks noGrp="1"/>
          </p:cNvSpPr>
          <p:nvPr>
            <p:ph type="body" idx="1"/>
          </p:nvPr>
        </p:nvSpPr>
        <p:spPr>
          <a:xfrm>
            <a:off x="0" y="836400"/>
            <a:ext cx="9074400" cy="4307100"/>
          </a:xfrm>
          <a:prstGeom prst="rect">
            <a:avLst/>
          </a:prstGeom>
        </p:spPr>
        <p:txBody>
          <a:bodyPr spcFirstLastPara="1" wrap="square" lIns="91425" tIns="91425" rIns="91425" bIns="91425" anchor="t" anchorCtr="0">
            <a:noAutofit/>
          </a:bodyPr>
          <a:lstStyle/>
          <a:p>
            <a:pPr marL="0" lvl="0" indent="457200" algn="l" rtl="0">
              <a:lnSpc>
                <a:spcPct val="100000"/>
              </a:lnSpc>
              <a:spcBef>
                <a:spcPts val="0"/>
              </a:spcBef>
              <a:spcAft>
                <a:spcPts val="0"/>
              </a:spcAft>
              <a:buNone/>
            </a:pPr>
            <a:r>
              <a:rPr lang="en" sz="1300">
                <a:solidFill>
                  <a:srgbClr val="000000"/>
                </a:solidFill>
              </a:rPr>
              <a:t>4. Apply for private loans</a:t>
            </a:r>
            <a:endParaRPr sz="1300">
              <a:solidFill>
                <a:srgbClr val="000000"/>
              </a:solidFill>
            </a:endParaRPr>
          </a:p>
          <a:p>
            <a:pPr marL="914400" lvl="0" indent="-311150" algn="l" rtl="0">
              <a:lnSpc>
                <a:spcPct val="100000"/>
              </a:lnSpc>
              <a:spcBef>
                <a:spcPts val="1600"/>
              </a:spcBef>
              <a:spcAft>
                <a:spcPts val="0"/>
              </a:spcAft>
              <a:buClr>
                <a:srgbClr val="000000"/>
              </a:buClr>
              <a:buSzPts val="1300"/>
              <a:buChar char="●"/>
            </a:pPr>
            <a:r>
              <a:rPr lang="en" sz="1300">
                <a:solidFill>
                  <a:srgbClr val="000000"/>
                </a:solidFill>
              </a:rPr>
              <a:t>If after the FAFSA aid and scholarships you still have an out-of-pocket expense you can apply for private loans through various entites:</a:t>
            </a:r>
            <a:endParaRPr sz="1300">
              <a:solidFill>
                <a:srgbClr val="000000"/>
              </a:solidFill>
            </a:endParaRPr>
          </a:p>
          <a:p>
            <a:pPr marL="1371600" lvl="1" indent="-311150" algn="l" rtl="0">
              <a:lnSpc>
                <a:spcPct val="100000"/>
              </a:lnSpc>
              <a:spcBef>
                <a:spcPts val="0"/>
              </a:spcBef>
              <a:spcAft>
                <a:spcPts val="0"/>
              </a:spcAft>
              <a:buClr>
                <a:srgbClr val="000000"/>
              </a:buClr>
              <a:buSzPts val="1300"/>
              <a:buChar char="○"/>
            </a:pPr>
            <a:r>
              <a:rPr lang="en" sz="1300">
                <a:solidFill>
                  <a:srgbClr val="000000"/>
                </a:solidFill>
              </a:rPr>
              <a:t>Banks and credit unions</a:t>
            </a:r>
            <a:endParaRPr sz="1300">
              <a:solidFill>
                <a:srgbClr val="000000"/>
              </a:solidFill>
            </a:endParaRPr>
          </a:p>
          <a:p>
            <a:pPr marL="1371600" lvl="1" indent="-311150" algn="l" rtl="0">
              <a:lnSpc>
                <a:spcPct val="100000"/>
              </a:lnSpc>
              <a:spcBef>
                <a:spcPts val="0"/>
              </a:spcBef>
              <a:spcAft>
                <a:spcPts val="0"/>
              </a:spcAft>
              <a:buClr>
                <a:srgbClr val="000000"/>
              </a:buClr>
              <a:buSzPts val="1300"/>
              <a:buChar char="○"/>
            </a:pPr>
            <a:r>
              <a:rPr lang="en" sz="1300">
                <a:solidFill>
                  <a:srgbClr val="000000"/>
                </a:solidFill>
              </a:rPr>
              <a:t>Employers-- both yours and/or your parents</a:t>
            </a:r>
            <a:endParaRPr sz="1300">
              <a:solidFill>
                <a:srgbClr val="000000"/>
              </a:solidFill>
            </a:endParaRPr>
          </a:p>
          <a:p>
            <a:pPr marL="1371600" lvl="1" indent="-311150" algn="l" rtl="0">
              <a:lnSpc>
                <a:spcPct val="100000"/>
              </a:lnSpc>
              <a:spcBef>
                <a:spcPts val="0"/>
              </a:spcBef>
              <a:spcAft>
                <a:spcPts val="0"/>
              </a:spcAft>
              <a:buClr>
                <a:srgbClr val="000000"/>
              </a:buClr>
              <a:buSzPts val="1300"/>
              <a:buChar char="○"/>
            </a:pPr>
            <a:r>
              <a:rPr lang="en" sz="1300">
                <a:solidFill>
                  <a:srgbClr val="000000"/>
                </a:solidFill>
              </a:rPr>
              <a:t>You can even find some online sources, CollegAve, Ascent, Capital One, Discover, Ernest are all good examples</a:t>
            </a:r>
            <a:endParaRPr sz="1300">
              <a:solidFill>
                <a:srgbClr val="000000"/>
              </a:solidFill>
            </a:endParaRPr>
          </a:p>
          <a:p>
            <a:pPr marL="1371600" lvl="1" indent="-311150" algn="l" rtl="0">
              <a:lnSpc>
                <a:spcPct val="100000"/>
              </a:lnSpc>
              <a:spcBef>
                <a:spcPts val="0"/>
              </a:spcBef>
              <a:spcAft>
                <a:spcPts val="0"/>
              </a:spcAft>
              <a:buClr>
                <a:srgbClr val="000000"/>
              </a:buClr>
              <a:buSzPts val="1300"/>
              <a:buChar char="○"/>
            </a:pPr>
            <a:r>
              <a:rPr lang="en" sz="1300">
                <a:solidFill>
                  <a:srgbClr val="000000"/>
                </a:solidFill>
                <a:highlight>
                  <a:srgbClr val="F4F4F4"/>
                </a:highlight>
              </a:rPr>
              <a:t>KHEAA’s sister agency, the Kentucky Higher Education Student Loan Corporation (KHESLC), offers the only state-based loans for students and parents: the </a:t>
            </a:r>
            <a:r>
              <a:rPr lang="en" sz="1300" u="sng">
                <a:solidFill>
                  <a:srgbClr val="000000"/>
                </a:solidFill>
                <a:highlight>
                  <a:srgbClr val="F4F4F4"/>
                </a:highlight>
                <a:hlinkClick r:id="rId3"/>
              </a:rPr>
              <a:t>Advantage Education Loan (students)</a:t>
            </a:r>
            <a:r>
              <a:rPr lang="en" sz="1300">
                <a:solidFill>
                  <a:srgbClr val="000000"/>
                </a:solidFill>
                <a:highlight>
                  <a:srgbClr val="F4F4F4"/>
                </a:highlight>
              </a:rPr>
              <a:t> and </a:t>
            </a:r>
            <a:r>
              <a:rPr lang="en" sz="1300" u="sng">
                <a:solidFill>
                  <a:srgbClr val="000000"/>
                </a:solidFill>
                <a:highlight>
                  <a:srgbClr val="F4F4F4"/>
                </a:highlight>
                <a:hlinkClick r:id="rId4"/>
              </a:rPr>
              <a:t>Advantage Parent Loan (parents of students)</a:t>
            </a:r>
            <a:r>
              <a:rPr lang="en" sz="1300">
                <a:solidFill>
                  <a:srgbClr val="000000"/>
                </a:solidFill>
                <a:highlight>
                  <a:srgbClr val="F4F4F4"/>
                </a:highlight>
              </a:rPr>
              <a:t>.</a:t>
            </a:r>
            <a:endParaRPr sz="1300">
              <a:solidFill>
                <a:srgbClr val="000000"/>
              </a:solidFill>
            </a:endParaRPr>
          </a:p>
          <a:p>
            <a:pPr marL="1371600" lvl="1" indent="-311150" algn="l" rtl="0">
              <a:lnSpc>
                <a:spcPct val="100000"/>
              </a:lnSpc>
              <a:spcBef>
                <a:spcPts val="0"/>
              </a:spcBef>
              <a:spcAft>
                <a:spcPts val="0"/>
              </a:spcAft>
              <a:buClr>
                <a:srgbClr val="000000"/>
              </a:buClr>
              <a:buSzPts val="1300"/>
              <a:buChar char="○"/>
            </a:pPr>
            <a:r>
              <a:rPr lang="en" sz="1300" b="1">
                <a:solidFill>
                  <a:srgbClr val="000000"/>
                </a:solidFill>
              </a:rPr>
              <a:t>Always borrow federal student loans before private loans. Once you've exhausted federal options, compare offers from multiple private lenders to find the lowest interest rate.</a:t>
            </a:r>
            <a:endParaRPr sz="1300">
              <a:solidFill>
                <a:srgbClr val="000000"/>
              </a:solidFill>
            </a:endParaRPr>
          </a:p>
          <a:p>
            <a:pPr marL="0" lvl="0" indent="0" algn="l" rtl="0">
              <a:lnSpc>
                <a:spcPct val="100000"/>
              </a:lnSpc>
              <a:spcBef>
                <a:spcPts val="1600"/>
              </a:spcBef>
              <a:spcAft>
                <a:spcPts val="0"/>
              </a:spcAft>
              <a:buNone/>
            </a:pPr>
            <a:r>
              <a:rPr lang="en" sz="1200">
                <a:solidFill>
                  <a:srgbClr val="000000"/>
                </a:solidFill>
              </a:rPr>
              <a:t>	</a:t>
            </a:r>
            <a:r>
              <a:rPr lang="en" sz="1200">
                <a:solidFill>
                  <a:schemeClr val="dk1"/>
                </a:solidFill>
              </a:rPr>
              <a:t>Your parents can also apply for loans such as the Plus Loan--this allows parents to borrow to help their child pay for college.</a:t>
            </a:r>
            <a:endParaRPr sz="1200">
              <a:solidFill>
                <a:schemeClr val="dk1"/>
              </a:solidFill>
            </a:endParaRPr>
          </a:p>
          <a:p>
            <a:pPr marL="914400" lvl="0" indent="-304800" algn="l" rtl="0">
              <a:lnSpc>
                <a:spcPct val="100000"/>
              </a:lnSpc>
              <a:spcBef>
                <a:spcPts val="1600"/>
              </a:spcBef>
              <a:spcAft>
                <a:spcPts val="0"/>
              </a:spcAft>
              <a:buClr>
                <a:schemeClr val="dk1"/>
              </a:buClr>
              <a:buSzPts val="1200"/>
              <a:buChar char="●"/>
            </a:pPr>
            <a:r>
              <a:rPr lang="en" sz="1200">
                <a:solidFill>
                  <a:schemeClr val="dk1"/>
                </a:solidFill>
              </a:rPr>
              <a:t>These require a credit check</a:t>
            </a:r>
            <a:endParaRPr sz="1200">
              <a:solidFill>
                <a:schemeClr val="dk1"/>
              </a:solidFill>
            </a:endParaRPr>
          </a:p>
          <a:p>
            <a:pPr marL="914400" lvl="0" indent="-304800" algn="l" rtl="0">
              <a:lnSpc>
                <a:spcPct val="100000"/>
              </a:lnSpc>
              <a:spcBef>
                <a:spcPts val="0"/>
              </a:spcBef>
              <a:spcAft>
                <a:spcPts val="0"/>
              </a:spcAft>
              <a:buClr>
                <a:schemeClr val="dk1"/>
              </a:buClr>
              <a:buSzPts val="1200"/>
              <a:buChar char="●"/>
            </a:pPr>
            <a:r>
              <a:rPr lang="en" sz="1200">
                <a:solidFill>
                  <a:schemeClr val="dk1"/>
                </a:solidFill>
              </a:rPr>
              <a:t>Usually come with a higher interest rate</a:t>
            </a:r>
            <a:endParaRPr sz="1200">
              <a:solidFill>
                <a:schemeClr val="dk1"/>
              </a:solidFill>
            </a:endParaRPr>
          </a:p>
          <a:p>
            <a:pPr marL="914400" lvl="0" indent="-304800" algn="l" rtl="0">
              <a:lnSpc>
                <a:spcPct val="100000"/>
              </a:lnSpc>
              <a:spcBef>
                <a:spcPts val="0"/>
              </a:spcBef>
              <a:spcAft>
                <a:spcPts val="0"/>
              </a:spcAft>
              <a:buClr>
                <a:schemeClr val="dk1"/>
              </a:buClr>
              <a:buSzPts val="1200"/>
              <a:buChar char="●"/>
            </a:pPr>
            <a:r>
              <a:rPr lang="en" sz="1200">
                <a:solidFill>
                  <a:schemeClr val="dk1"/>
                </a:solidFill>
              </a:rPr>
              <a:t>Your school determines how much the parent can borrow but the amount is to be used to cover the cost of attendance minus any previous aid receiving.</a:t>
            </a:r>
            <a:endParaRPr sz="1200">
              <a:solidFill>
                <a:srgbClr val="000000"/>
              </a:solidFill>
            </a:endParaRPr>
          </a:p>
          <a:p>
            <a:pPr marL="0" lvl="0" indent="0" algn="ctr" rtl="0">
              <a:spcBef>
                <a:spcPts val="1600"/>
              </a:spcBef>
              <a:spcAft>
                <a:spcPts val="1600"/>
              </a:spcAft>
              <a:buNone/>
            </a:pPr>
            <a:endParaRPr sz="1200"/>
          </a:p>
        </p:txBody>
      </p:sp>
      <p:pic>
        <p:nvPicPr>
          <p:cNvPr id="128" name="Google Shape;128;p22"/>
          <p:cNvPicPr preferRelativeResize="0"/>
          <p:nvPr/>
        </p:nvPicPr>
        <p:blipFill>
          <a:blip r:embed="rId5">
            <a:alphaModFix/>
          </a:blip>
          <a:stretch>
            <a:fillRect/>
          </a:stretch>
        </p:blipFill>
        <p:spPr>
          <a:xfrm>
            <a:off x="7296843" y="0"/>
            <a:ext cx="1777550" cy="1356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a:off x="0" y="0"/>
            <a:ext cx="9144000" cy="40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300">
                <a:solidFill>
                  <a:srgbClr val="FF9900"/>
                </a:solidFill>
                <a:latin typeface="Caveat"/>
                <a:ea typeface="Caveat"/>
                <a:cs typeface="Caveat"/>
                <a:sym typeface="Caveat"/>
              </a:rPr>
              <a:t>So What About Scholarships?</a:t>
            </a:r>
            <a:endParaRPr sz="4300">
              <a:solidFill>
                <a:srgbClr val="FF9900"/>
              </a:solidFill>
              <a:latin typeface="Caveat"/>
              <a:ea typeface="Caveat"/>
              <a:cs typeface="Caveat"/>
              <a:sym typeface="Caveat"/>
            </a:endParaRPr>
          </a:p>
        </p:txBody>
      </p:sp>
      <p:sp>
        <p:nvSpPr>
          <p:cNvPr id="134" name="Google Shape;134;p23"/>
          <p:cNvSpPr txBox="1">
            <a:spLocks noGrp="1"/>
          </p:cNvSpPr>
          <p:nvPr>
            <p:ph type="body" idx="1"/>
          </p:nvPr>
        </p:nvSpPr>
        <p:spPr>
          <a:xfrm>
            <a:off x="0" y="836400"/>
            <a:ext cx="9074400" cy="4307100"/>
          </a:xfrm>
          <a:prstGeom prst="rect">
            <a:avLst/>
          </a:prstGeom>
        </p:spPr>
        <p:txBody>
          <a:bodyPr spcFirstLastPara="1" wrap="square" lIns="91425" tIns="91425" rIns="91425" bIns="91425" anchor="t" anchorCtr="0">
            <a:noAutofit/>
          </a:bodyPr>
          <a:lstStyle/>
          <a:p>
            <a:pPr marL="0" lvl="0" indent="457200" algn="l" rtl="0">
              <a:lnSpc>
                <a:spcPct val="100000"/>
              </a:lnSpc>
              <a:spcBef>
                <a:spcPts val="0"/>
              </a:spcBef>
              <a:spcAft>
                <a:spcPts val="0"/>
              </a:spcAft>
              <a:buNone/>
            </a:pPr>
            <a:r>
              <a:rPr lang="en" sz="1600">
                <a:solidFill>
                  <a:srgbClr val="000000"/>
                </a:solidFill>
              </a:rPr>
              <a:t>5. Apply for private scholarships </a:t>
            </a:r>
            <a:endParaRPr sz="1600">
              <a:solidFill>
                <a:srgbClr val="000000"/>
              </a:solidFill>
            </a:endParaRPr>
          </a:p>
          <a:p>
            <a:pPr marL="914400" lvl="0" indent="-330200" algn="l" rtl="0">
              <a:lnSpc>
                <a:spcPct val="100000"/>
              </a:lnSpc>
              <a:spcBef>
                <a:spcPts val="1600"/>
              </a:spcBef>
              <a:spcAft>
                <a:spcPts val="0"/>
              </a:spcAft>
              <a:buClr>
                <a:srgbClr val="000000"/>
              </a:buClr>
              <a:buSzPts val="1600"/>
              <a:buChar char="●"/>
            </a:pPr>
            <a:r>
              <a:rPr lang="en" sz="1600">
                <a:solidFill>
                  <a:srgbClr val="000000"/>
                </a:solidFill>
              </a:rPr>
              <a:t>There are thousands of free private scholarships from companies, non-profits, and community groups</a:t>
            </a:r>
            <a:endParaRPr sz="1600">
              <a:solidFill>
                <a:srgbClr val="000000"/>
              </a:solidFill>
            </a:endParaRPr>
          </a:p>
          <a:p>
            <a:pPr marL="914400" lvl="0" indent="-330200" algn="l" rtl="0">
              <a:lnSpc>
                <a:spcPct val="100000"/>
              </a:lnSpc>
              <a:spcBef>
                <a:spcPts val="0"/>
              </a:spcBef>
              <a:spcAft>
                <a:spcPts val="0"/>
              </a:spcAft>
              <a:buClr>
                <a:srgbClr val="000000"/>
              </a:buClr>
              <a:buSzPts val="1600"/>
              <a:buChar char="●"/>
            </a:pPr>
            <a:r>
              <a:rPr lang="en" sz="1600">
                <a:solidFill>
                  <a:srgbClr val="000000"/>
                </a:solidFill>
              </a:rPr>
              <a:t>Check out online sources such as Scholly similar sites.</a:t>
            </a:r>
            <a:endParaRPr sz="1600">
              <a:solidFill>
                <a:srgbClr val="000000"/>
              </a:solidFill>
            </a:endParaRPr>
          </a:p>
          <a:p>
            <a:pPr marL="1371600" lvl="1" indent="-330200" algn="l" rtl="0">
              <a:lnSpc>
                <a:spcPct val="100000"/>
              </a:lnSpc>
              <a:spcBef>
                <a:spcPts val="0"/>
              </a:spcBef>
              <a:spcAft>
                <a:spcPts val="0"/>
              </a:spcAft>
              <a:buClr>
                <a:srgbClr val="000000"/>
              </a:buClr>
              <a:buSzPts val="1600"/>
              <a:buChar char="○"/>
            </a:pPr>
            <a:r>
              <a:rPr lang="en" sz="1600">
                <a:solidFill>
                  <a:srgbClr val="000000"/>
                </a:solidFill>
              </a:rPr>
              <a:t>Many have online applications</a:t>
            </a:r>
            <a:endParaRPr sz="1600">
              <a:solidFill>
                <a:srgbClr val="000000"/>
              </a:solidFill>
            </a:endParaRPr>
          </a:p>
          <a:p>
            <a:pPr marL="914400" lvl="0" indent="-330200" algn="l" rtl="0">
              <a:spcBef>
                <a:spcPts val="0"/>
              </a:spcBef>
              <a:spcAft>
                <a:spcPts val="0"/>
              </a:spcAft>
              <a:buClr>
                <a:srgbClr val="000000"/>
              </a:buClr>
              <a:buSzPts val="1600"/>
              <a:buChar char="●"/>
            </a:pPr>
            <a:r>
              <a:rPr lang="en" sz="1600">
                <a:solidFill>
                  <a:srgbClr val="000000"/>
                </a:solidFill>
                <a:highlight>
                  <a:srgbClr val="F4F4F4"/>
                </a:highlight>
              </a:rPr>
              <a:t>Scholarship search companies may charge hundreds, even thousands, of dollars to give you a list of scholarships. That’s money better spent paying for college. With a little detective work, you can find financial aid sources yourself. Here’s how:</a:t>
            </a:r>
            <a:endParaRPr sz="1600">
              <a:solidFill>
                <a:srgbClr val="000000"/>
              </a:solidFill>
              <a:highlight>
                <a:srgbClr val="F4F4F4"/>
              </a:highlight>
            </a:endParaRPr>
          </a:p>
          <a:p>
            <a:pPr marL="1308100" marR="127000" lvl="0" indent="-330200" algn="l" rtl="0">
              <a:lnSpc>
                <a:spcPct val="150000"/>
              </a:lnSpc>
              <a:spcBef>
                <a:spcPts val="0"/>
              </a:spcBef>
              <a:spcAft>
                <a:spcPts val="0"/>
              </a:spcAft>
              <a:buClr>
                <a:srgbClr val="000000"/>
              </a:buClr>
              <a:buSzPts val="1600"/>
              <a:buFont typeface="Arial"/>
              <a:buChar char="●"/>
            </a:pPr>
            <a:r>
              <a:rPr lang="en" sz="1600">
                <a:solidFill>
                  <a:srgbClr val="000000"/>
                </a:solidFill>
                <a:highlight>
                  <a:srgbClr val="F4F4F4"/>
                </a:highlight>
              </a:rPr>
              <a:t>Use the free </a:t>
            </a:r>
            <a:r>
              <a:rPr lang="en" sz="1600" u="sng">
                <a:solidFill>
                  <a:srgbClr val="000000"/>
                </a:solidFill>
                <a:highlight>
                  <a:srgbClr val="F4F4F4"/>
                </a:highlight>
                <a:hlinkClick r:id="rId3"/>
              </a:rPr>
              <a:t>Federal Student Aid Scholarship Search</a:t>
            </a:r>
            <a:r>
              <a:rPr lang="en" sz="1600">
                <a:solidFill>
                  <a:srgbClr val="000000"/>
                </a:solidFill>
                <a:highlight>
                  <a:srgbClr val="F4F4F4"/>
                </a:highlight>
              </a:rPr>
              <a:t>.</a:t>
            </a:r>
            <a:endParaRPr sz="1600">
              <a:solidFill>
                <a:srgbClr val="000000"/>
              </a:solidFill>
              <a:highlight>
                <a:srgbClr val="F4F4F4"/>
              </a:highlight>
            </a:endParaRPr>
          </a:p>
          <a:p>
            <a:pPr marL="1308100" marR="12700" lvl="0" indent="-330200" algn="l" rtl="0">
              <a:lnSpc>
                <a:spcPct val="150000"/>
              </a:lnSpc>
              <a:spcBef>
                <a:spcPts val="0"/>
              </a:spcBef>
              <a:spcAft>
                <a:spcPts val="0"/>
              </a:spcAft>
              <a:buClr>
                <a:srgbClr val="000000"/>
              </a:buClr>
              <a:buSzPts val="1600"/>
              <a:buFont typeface="Arial"/>
              <a:buChar char="●"/>
            </a:pPr>
            <a:r>
              <a:rPr lang="en" sz="1600" u="sng">
                <a:solidFill>
                  <a:srgbClr val="000000"/>
                </a:solidFill>
                <a:highlight>
                  <a:srgbClr val="F4F4F4"/>
                </a:highlight>
                <a:hlinkClick r:id="rId4"/>
              </a:rPr>
              <a:t>Kentucky </a:t>
            </a:r>
            <a:r>
              <a:rPr lang="en" sz="1600">
                <a:solidFill>
                  <a:srgbClr val="000000"/>
                </a:solidFill>
                <a:highlight>
                  <a:srgbClr val="F4F4F4"/>
                </a:highlight>
              </a:rPr>
              <a:t>version of Affording Higher Education to explore financial aid programs for Kentucky students.</a:t>
            </a:r>
            <a:endParaRPr sz="1600">
              <a:solidFill>
                <a:srgbClr val="000000"/>
              </a:solidFill>
              <a:highlight>
                <a:srgbClr val="F4F4F4"/>
              </a:highlight>
            </a:endParaRPr>
          </a:p>
          <a:p>
            <a:pPr marL="1308100" marR="12700" lvl="0" indent="-330200" algn="l" rtl="0">
              <a:lnSpc>
                <a:spcPct val="150000"/>
              </a:lnSpc>
              <a:spcBef>
                <a:spcPts val="0"/>
              </a:spcBef>
              <a:spcAft>
                <a:spcPts val="0"/>
              </a:spcAft>
              <a:buClr>
                <a:srgbClr val="000000"/>
              </a:buClr>
              <a:buSzPts val="1600"/>
              <a:buFont typeface="Arial"/>
              <a:buChar char="●"/>
            </a:pPr>
            <a:r>
              <a:rPr lang="en" sz="1600">
                <a:solidFill>
                  <a:srgbClr val="000000"/>
                </a:solidFill>
                <a:highlight>
                  <a:srgbClr val="F4F4F4"/>
                </a:highlight>
              </a:rPr>
              <a:t>Talk with a financial aid advisor at the college you plan to attend.</a:t>
            </a:r>
            <a:endParaRPr sz="1600">
              <a:solidFill>
                <a:srgbClr val="000000"/>
              </a:solidFill>
              <a:highlight>
                <a:srgbClr val="F4F4F4"/>
              </a:highlight>
            </a:endParaRPr>
          </a:p>
          <a:p>
            <a:pPr marL="914400" lvl="0" indent="0" algn="l" rtl="0">
              <a:lnSpc>
                <a:spcPct val="100000"/>
              </a:lnSpc>
              <a:spcBef>
                <a:spcPts val="0"/>
              </a:spcBef>
              <a:spcAft>
                <a:spcPts val="0"/>
              </a:spcAft>
              <a:buNone/>
            </a:pPr>
            <a:endParaRPr sz="1200">
              <a:solidFill>
                <a:srgbClr val="000000"/>
              </a:solidFill>
            </a:endParaRPr>
          </a:p>
          <a:p>
            <a:pPr marL="0" lvl="0" indent="0" algn="l" rtl="0">
              <a:lnSpc>
                <a:spcPct val="100000"/>
              </a:lnSpc>
              <a:spcBef>
                <a:spcPts val="1600"/>
              </a:spcBef>
              <a:spcAft>
                <a:spcPts val="0"/>
              </a:spcAft>
              <a:buNone/>
            </a:pPr>
            <a:r>
              <a:rPr lang="en" sz="1200">
                <a:solidFill>
                  <a:srgbClr val="000000"/>
                </a:solidFill>
              </a:rPr>
              <a:t>	</a:t>
            </a:r>
            <a:endParaRPr sz="1200">
              <a:solidFill>
                <a:srgbClr val="000000"/>
              </a:solidFill>
            </a:endParaRPr>
          </a:p>
          <a:p>
            <a:pPr marL="0" lvl="0" indent="0" algn="ctr" rtl="0">
              <a:spcBef>
                <a:spcPts val="1600"/>
              </a:spcBef>
              <a:spcAft>
                <a:spcPts val="1600"/>
              </a:spcAft>
              <a:buNone/>
            </a:pPr>
            <a:endParaRPr sz="1200"/>
          </a:p>
        </p:txBody>
      </p:sp>
      <p:pic>
        <p:nvPicPr>
          <p:cNvPr id="135" name="Google Shape;135;p23"/>
          <p:cNvPicPr preferRelativeResize="0"/>
          <p:nvPr/>
        </p:nvPicPr>
        <p:blipFill>
          <a:blip r:embed="rId5">
            <a:alphaModFix/>
          </a:blip>
          <a:stretch>
            <a:fillRect/>
          </a:stretch>
        </p:blipFill>
        <p:spPr>
          <a:xfrm>
            <a:off x="7940944" y="0"/>
            <a:ext cx="1007925" cy="1309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a:spLocks noGrp="1"/>
          </p:cNvSpPr>
          <p:nvPr>
            <p:ph type="title"/>
          </p:nvPr>
        </p:nvSpPr>
        <p:spPr>
          <a:xfrm>
            <a:off x="0" y="0"/>
            <a:ext cx="7510200" cy="83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300">
                <a:solidFill>
                  <a:srgbClr val="FF9900"/>
                </a:solidFill>
                <a:latin typeface="Caveat"/>
                <a:ea typeface="Caveat"/>
                <a:cs typeface="Caveat"/>
                <a:sym typeface="Caveat"/>
              </a:rPr>
              <a:t>What About Tax Credit?</a:t>
            </a:r>
            <a:endParaRPr sz="4300">
              <a:solidFill>
                <a:srgbClr val="FF9900"/>
              </a:solidFill>
              <a:latin typeface="Caveat"/>
              <a:ea typeface="Caveat"/>
              <a:cs typeface="Caveat"/>
              <a:sym typeface="Caveat"/>
            </a:endParaRPr>
          </a:p>
        </p:txBody>
      </p:sp>
      <p:sp>
        <p:nvSpPr>
          <p:cNvPr id="141" name="Google Shape;141;p24"/>
          <p:cNvSpPr txBox="1">
            <a:spLocks noGrp="1"/>
          </p:cNvSpPr>
          <p:nvPr>
            <p:ph type="body" idx="1"/>
          </p:nvPr>
        </p:nvSpPr>
        <p:spPr>
          <a:xfrm>
            <a:off x="0" y="836400"/>
            <a:ext cx="9074400" cy="4307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900">
                <a:solidFill>
                  <a:srgbClr val="000000"/>
                </a:solidFill>
              </a:rPr>
              <a:t>6. Claim a tax credit on your taxes</a:t>
            </a:r>
            <a:endParaRPr sz="1900">
              <a:solidFill>
                <a:srgbClr val="000000"/>
              </a:solidFill>
            </a:endParaRPr>
          </a:p>
          <a:p>
            <a:pPr marL="457200" lvl="0" indent="-349250" algn="l" rtl="0">
              <a:lnSpc>
                <a:spcPct val="100000"/>
              </a:lnSpc>
              <a:spcBef>
                <a:spcPts val="0"/>
              </a:spcBef>
              <a:spcAft>
                <a:spcPts val="0"/>
              </a:spcAft>
              <a:buClr>
                <a:srgbClr val="000000"/>
              </a:buClr>
              <a:buSzPts val="1900"/>
              <a:buChar char="●"/>
            </a:pPr>
            <a:r>
              <a:rPr lang="en" sz="1950">
                <a:solidFill>
                  <a:srgbClr val="000000"/>
                </a:solidFill>
              </a:rPr>
              <a:t>The American Opportunity Tax Credit is a credit of up to $2,500 for qualified college and post-secondary education expenses for an eligible taxpaying student or a taxpayer claiming the student as a dependent. To be eligible, the student must be enrolled at least half-time for one academic period beginning in the tax year, and still be in his or her first four years of higher education.</a:t>
            </a:r>
            <a:endParaRPr sz="1900">
              <a:solidFill>
                <a:srgbClr val="000000"/>
              </a:solidFill>
            </a:endParaRPr>
          </a:p>
          <a:p>
            <a:pPr marL="457200" lvl="0" indent="-349250" algn="l" rtl="0">
              <a:lnSpc>
                <a:spcPct val="100000"/>
              </a:lnSpc>
              <a:spcBef>
                <a:spcPts val="0"/>
              </a:spcBef>
              <a:spcAft>
                <a:spcPts val="0"/>
              </a:spcAft>
              <a:buClr>
                <a:srgbClr val="000000"/>
              </a:buClr>
              <a:buSzPts val="1900"/>
              <a:buChar char="●"/>
            </a:pPr>
            <a:r>
              <a:rPr lang="en" sz="1900">
                <a:solidFill>
                  <a:srgbClr val="000000"/>
                </a:solidFill>
              </a:rPr>
              <a:t>Parents can claim following federal tax guidelines if you do not work/file taxes and they still claim you.</a:t>
            </a:r>
            <a:endParaRPr sz="1900">
              <a:solidFill>
                <a:srgbClr val="000000"/>
              </a:solidFill>
            </a:endParaRPr>
          </a:p>
          <a:p>
            <a:pPr marL="457200" lvl="0" indent="-349250" algn="l" rtl="0">
              <a:lnSpc>
                <a:spcPct val="100000"/>
              </a:lnSpc>
              <a:spcBef>
                <a:spcPts val="0"/>
              </a:spcBef>
              <a:spcAft>
                <a:spcPts val="0"/>
              </a:spcAft>
              <a:buClr>
                <a:srgbClr val="000000"/>
              </a:buClr>
              <a:buSzPts val="1900"/>
              <a:buChar char="●"/>
            </a:pPr>
            <a:r>
              <a:rPr lang="en" sz="1900">
                <a:solidFill>
                  <a:srgbClr val="000000"/>
                </a:solidFill>
              </a:rPr>
              <a:t>Your college will provide you with qualified tax information each year.</a:t>
            </a:r>
            <a:endParaRPr sz="1900">
              <a:solidFill>
                <a:srgbClr val="000000"/>
              </a:solidFill>
            </a:endParaRPr>
          </a:p>
          <a:p>
            <a:pPr marL="1371600" lvl="0" indent="-406400" algn="l" rtl="0">
              <a:lnSpc>
                <a:spcPct val="100000"/>
              </a:lnSpc>
              <a:spcBef>
                <a:spcPts val="0"/>
              </a:spcBef>
              <a:spcAft>
                <a:spcPts val="0"/>
              </a:spcAft>
              <a:buClr>
                <a:srgbClr val="000000"/>
              </a:buClr>
              <a:buSzPts val="2800"/>
              <a:buChar char="●"/>
            </a:pPr>
            <a:r>
              <a:rPr lang="en" sz="1900">
                <a:solidFill>
                  <a:srgbClr val="222222"/>
                </a:solidFill>
                <a:highlight>
                  <a:srgbClr val="FFFFFF"/>
                </a:highlight>
              </a:rPr>
              <a:t>A </a:t>
            </a:r>
            <a:r>
              <a:rPr lang="en" sz="1900" b="1">
                <a:solidFill>
                  <a:srgbClr val="222222"/>
                </a:solidFill>
                <a:highlight>
                  <a:srgbClr val="FFFFFF"/>
                </a:highlight>
              </a:rPr>
              <a:t>form 1098</a:t>
            </a:r>
            <a:r>
              <a:rPr lang="en" sz="1900">
                <a:solidFill>
                  <a:srgbClr val="222222"/>
                </a:solidFill>
                <a:highlight>
                  <a:srgbClr val="FFFFFF"/>
                </a:highlight>
              </a:rPr>
              <a:t>-</a:t>
            </a:r>
            <a:r>
              <a:rPr lang="en" sz="1900" b="1">
                <a:solidFill>
                  <a:srgbClr val="222222"/>
                </a:solidFill>
                <a:highlight>
                  <a:srgbClr val="FFFFFF"/>
                </a:highlight>
              </a:rPr>
              <a:t>T</a:t>
            </a:r>
            <a:r>
              <a:rPr lang="en" sz="1900">
                <a:solidFill>
                  <a:srgbClr val="222222"/>
                </a:solidFill>
                <a:highlight>
                  <a:srgbClr val="FFFFFF"/>
                </a:highlight>
              </a:rPr>
              <a:t>, Tuition Statement, is </a:t>
            </a:r>
            <a:r>
              <a:rPr lang="en" sz="1900" b="1">
                <a:solidFill>
                  <a:srgbClr val="222222"/>
                </a:solidFill>
                <a:highlight>
                  <a:srgbClr val="FFFFFF"/>
                </a:highlight>
              </a:rPr>
              <a:t>used to</a:t>
            </a:r>
            <a:r>
              <a:rPr lang="en" sz="1900">
                <a:solidFill>
                  <a:srgbClr val="222222"/>
                </a:solidFill>
                <a:highlight>
                  <a:srgbClr val="FFFFFF"/>
                </a:highlight>
              </a:rPr>
              <a:t> help figure education credits (and potentially, the tuition and fees deduction) for qualified tuition and related expenses paid during the tax year. </a:t>
            </a:r>
            <a:endParaRPr sz="2000"/>
          </a:p>
        </p:txBody>
      </p:sp>
      <p:pic>
        <p:nvPicPr>
          <p:cNvPr id="142" name="Google Shape;142;p24"/>
          <p:cNvPicPr preferRelativeResize="0"/>
          <p:nvPr/>
        </p:nvPicPr>
        <p:blipFill>
          <a:blip r:embed="rId3">
            <a:alphaModFix/>
          </a:blip>
          <a:stretch>
            <a:fillRect/>
          </a:stretch>
        </p:blipFill>
        <p:spPr>
          <a:xfrm>
            <a:off x="7510275" y="129319"/>
            <a:ext cx="1314469" cy="871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5"/>
          <p:cNvSpPr txBox="1">
            <a:spLocks noGrp="1"/>
          </p:cNvSpPr>
          <p:nvPr>
            <p:ph type="title"/>
          </p:nvPr>
        </p:nvSpPr>
        <p:spPr>
          <a:xfrm>
            <a:off x="1301675" y="0"/>
            <a:ext cx="7842300" cy="74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900">
                <a:solidFill>
                  <a:srgbClr val="FF9900"/>
                </a:solidFill>
                <a:latin typeface="Caveat"/>
                <a:ea typeface="Caveat"/>
                <a:cs typeface="Caveat"/>
                <a:sym typeface="Caveat"/>
              </a:rPr>
              <a:t>What About Third Parties, VA and Waivers?  </a:t>
            </a:r>
            <a:r>
              <a:rPr lang="en" sz="4300">
                <a:solidFill>
                  <a:srgbClr val="FF9900"/>
                </a:solidFill>
                <a:latin typeface="Caveat"/>
                <a:ea typeface="Caveat"/>
                <a:cs typeface="Caveat"/>
                <a:sym typeface="Caveat"/>
              </a:rPr>
              <a:t>  </a:t>
            </a:r>
            <a:endParaRPr sz="4300">
              <a:solidFill>
                <a:srgbClr val="FF9900"/>
              </a:solidFill>
              <a:latin typeface="Caveat"/>
              <a:ea typeface="Caveat"/>
              <a:cs typeface="Caveat"/>
              <a:sym typeface="Caveat"/>
            </a:endParaRPr>
          </a:p>
        </p:txBody>
      </p:sp>
      <p:sp>
        <p:nvSpPr>
          <p:cNvPr id="148" name="Google Shape;148;p25"/>
          <p:cNvSpPr txBox="1">
            <a:spLocks noGrp="1"/>
          </p:cNvSpPr>
          <p:nvPr>
            <p:ph type="body" idx="1"/>
          </p:nvPr>
        </p:nvSpPr>
        <p:spPr>
          <a:xfrm>
            <a:off x="0" y="836400"/>
            <a:ext cx="9074400" cy="4307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a:solidFill>
                  <a:srgbClr val="222222"/>
                </a:solidFill>
                <a:highlight>
                  <a:srgbClr val="FFFFFF"/>
                </a:highlight>
              </a:rPr>
              <a:t>7. Third-party, Veteran’s Benefits, and Waivers</a:t>
            </a:r>
            <a:endParaRPr sz="1600">
              <a:solidFill>
                <a:srgbClr val="222222"/>
              </a:solidFill>
              <a:highlight>
                <a:srgbClr val="FFFFFF"/>
              </a:highlight>
            </a:endParaRPr>
          </a:p>
          <a:p>
            <a:pPr marL="457200" lvl="0" indent="-333375" algn="l" rtl="0">
              <a:lnSpc>
                <a:spcPct val="100000"/>
              </a:lnSpc>
              <a:spcBef>
                <a:spcPts val="0"/>
              </a:spcBef>
              <a:spcAft>
                <a:spcPts val="0"/>
              </a:spcAft>
              <a:buClr>
                <a:srgbClr val="000000"/>
              </a:buClr>
              <a:buSzPts val="1650"/>
              <a:buChar char="●"/>
            </a:pPr>
            <a:r>
              <a:rPr lang="en" sz="1650">
                <a:solidFill>
                  <a:srgbClr val="000000"/>
                </a:solidFill>
              </a:rPr>
              <a:t>Third Party means your tuition is paid by an employer, vocational rehab, or other third party, confirm this with appropriate documentation to your college.</a:t>
            </a:r>
            <a:endParaRPr sz="1650">
              <a:solidFill>
                <a:srgbClr val="000000"/>
              </a:solidFill>
            </a:endParaRPr>
          </a:p>
          <a:p>
            <a:pPr marL="457200" lvl="0" indent="-333375" algn="l" rtl="0">
              <a:lnSpc>
                <a:spcPct val="100000"/>
              </a:lnSpc>
              <a:spcBef>
                <a:spcPts val="0"/>
              </a:spcBef>
              <a:spcAft>
                <a:spcPts val="0"/>
              </a:spcAft>
              <a:buClr>
                <a:srgbClr val="000000"/>
              </a:buClr>
              <a:buSzPts val="1650"/>
              <a:buChar char="●"/>
            </a:pPr>
            <a:r>
              <a:rPr lang="en" sz="1650">
                <a:solidFill>
                  <a:srgbClr val="000000"/>
                </a:solidFill>
              </a:rPr>
              <a:t>Veteran’s Benefits are for those student’s who are in the military or their parents served in the military.  Check with your college for assistance.</a:t>
            </a:r>
            <a:endParaRPr sz="1650">
              <a:solidFill>
                <a:srgbClr val="000000"/>
              </a:solidFill>
            </a:endParaRPr>
          </a:p>
          <a:p>
            <a:pPr marL="914400" lvl="1" indent="-295275" algn="l" rtl="0">
              <a:lnSpc>
                <a:spcPct val="100000"/>
              </a:lnSpc>
              <a:spcBef>
                <a:spcPts val="0"/>
              </a:spcBef>
              <a:spcAft>
                <a:spcPts val="0"/>
              </a:spcAft>
              <a:buClr>
                <a:srgbClr val="000000"/>
              </a:buClr>
              <a:buSzPts val="1050"/>
              <a:buChar char="○"/>
            </a:pPr>
            <a:r>
              <a:rPr lang="en" sz="1500">
                <a:solidFill>
                  <a:srgbClr val="000000"/>
                </a:solidFill>
                <a:highlight>
                  <a:srgbClr val="F2F4F5"/>
                </a:highlight>
              </a:rPr>
              <a:t>Chapter 30, Montgomery GI Bill</a:t>
            </a:r>
            <a:endParaRPr sz="1500">
              <a:solidFill>
                <a:srgbClr val="000000"/>
              </a:solidFill>
              <a:highlight>
                <a:srgbClr val="F2F4F5"/>
              </a:highlight>
            </a:endParaRPr>
          </a:p>
          <a:p>
            <a:pPr marL="914400" lvl="1" indent="-295275" algn="l" rtl="0">
              <a:lnSpc>
                <a:spcPct val="100000"/>
              </a:lnSpc>
              <a:spcBef>
                <a:spcPts val="0"/>
              </a:spcBef>
              <a:spcAft>
                <a:spcPts val="0"/>
              </a:spcAft>
              <a:buClr>
                <a:srgbClr val="000000"/>
              </a:buClr>
              <a:buSzPts val="1050"/>
              <a:buChar char="○"/>
            </a:pPr>
            <a:r>
              <a:rPr lang="en" sz="1500">
                <a:solidFill>
                  <a:srgbClr val="000000"/>
                </a:solidFill>
                <a:highlight>
                  <a:srgbClr val="F2F4F5"/>
                </a:highlight>
              </a:rPr>
              <a:t>Chapter 35, Dependents</a:t>
            </a:r>
            <a:endParaRPr sz="1500">
              <a:solidFill>
                <a:srgbClr val="000000"/>
              </a:solidFill>
              <a:highlight>
                <a:srgbClr val="F2F4F5"/>
              </a:highlight>
            </a:endParaRPr>
          </a:p>
          <a:p>
            <a:pPr marL="914400" lvl="1" indent="-295275" algn="l" rtl="0">
              <a:lnSpc>
                <a:spcPct val="100000"/>
              </a:lnSpc>
              <a:spcBef>
                <a:spcPts val="0"/>
              </a:spcBef>
              <a:spcAft>
                <a:spcPts val="0"/>
              </a:spcAft>
              <a:buClr>
                <a:srgbClr val="000000"/>
              </a:buClr>
              <a:buSzPts val="1050"/>
              <a:buChar char="○"/>
            </a:pPr>
            <a:r>
              <a:rPr lang="en" sz="1500">
                <a:solidFill>
                  <a:srgbClr val="000000"/>
                </a:solidFill>
                <a:highlight>
                  <a:srgbClr val="F2F4F5"/>
                </a:highlight>
              </a:rPr>
              <a:t>Chapter 31, VA Vocational Rehabilitation</a:t>
            </a:r>
            <a:endParaRPr sz="1500">
              <a:solidFill>
                <a:srgbClr val="000000"/>
              </a:solidFill>
              <a:highlight>
                <a:srgbClr val="F2F4F5"/>
              </a:highlight>
            </a:endParaRPr>
          </a:p>
          <a:p>
            <a:pPr marL="914400" lvl="1" indent="-295275" algn="l" rtl="0">
              <a:lnSpc>
                <a:spcPct val="100000"/>
              </a:lnSpc>
              <a:spcBef>
                <a:spcPts val="0"/>
              </a:spcBef>
              <a:spcAft>
                <a:spcPts val="0"/>
              </a:spcAft>
              <a:buClr>
                <a:srgbClr val="000000"/>
              </a:buClr>
              <a:buSzPts val="1050"/>
              <a:buChar char="○"/>
            </a:pPr>
            <a:r>
              <a:rPr lang="en" sz="1500">
                <a:solidFill>
                  <a:srgbClr val="000000"/>
                </a:solidFill>
                <a:highlight>
                  <a:srgbClr val="F2F4F5"/>
                </a:highlight>
              </a:rPr>
              <a:t>Chapter 1606, Mont., GI Bill (Guard/Reserve)</a:t>
            </a:r>
            <a:endParaRPr sz="1500">
              <a:solidFill>
                <a:srgbClr val="000000"/>
              </a:solidFill>
              <a:highlight>
                <a:srgbClr val="F2F4F5"/>
              </a:highlight>
            </a:endParaRPr>
          </a:p>
          <a:p>
            <a:pPr marL="914400" lvl="1" indent="-295275" algn="l" rtl="0">
              <a:lnSpc>
                <a:spcPct val="100000"/>
              </a:lnSpc>
              <a:spcBef>
                <a:spcPts val="0"/>
              </a:spcBef>
              <a:spcAft>
                <a:spcPts val="0"/>
              </a:spcAft>
              <a:buClr>
                <a:srgbClr val="000000"/>
              </a:buClr>
              <a:buSzPts val="1050"/>
              <a:buChar char="○"/>
            </a:pPr>
            <a:r>
              <a:rPr lang="en" sz="1500">
                <a:solidFill>
                  <a:srgbClr val="000000"/>
                </a:solidFill>
                <a:highlight>
                  <a:srgbClr val="F2F4F5"/>
                </a:highlight>
              </a:rPr>
              <a:t>Chapter 32, VEAP</a:t>
            </a:r>
            <a:endParaRPr sz="1500">
              <a:solidFill>
                <a:srgbClr val="000000"/>
              </a:solidFill>
              <a:highlight>
                <a:srgbClr val="F2F4F5"/>
              </a:highlight>
            </a:endParaRPr>
          </a:p>
          <a:p>
            <a:pPr marL="914400" lvl="1" indent="-295275" algn="l" rtl="0">
              <a:lnSpc>
                <a:spcPct val="100000"/>
              </a:lnSpc>
              <a:spcBef>
                <a:spcPts val="0"/>
              </a:spcBef>
              <a:spcAft>
                <a:spcPts val="0"/>
              </a:spcAft>
              <a:buClr>
                <a:srgbClr val="000000"/>
              </a:buClr>
              <a:buSzPts val="1050"/>
              <a:buChar char="○"/>
            </a:pPr>
            <a:r>
              <a:rPr lang="en" sz="1500">
                <a:solidFill>
                  <a:srgbClr val="000000"/>
                </a:solidFill>
                <a:highlight>
                  <a:srgbClr val="F2F4F5"/>
                </a:highlight>
              </a:rPr>
              <a:t>Chapter 33, Post 9/11 GI Bill</a:t>
            </a:r>
            <a:endParaRPr sz="1500">
              <a:solidFill>
                <a:srgbClr val="000000"/>
              </a:solidFill>
              <a:highlight>
                <a:srgbClr val="F2F4F5"/>
              </a:highlight>
            </a:endParaRPr>
          </a:p>
          <a:p>
            <a:pPr marL="914400" lvl="1" indent="-295275" algn="l" rtl="0">
              <a:lnSpc>
                <a:spcPct val="100000"/>
              </a:lnSpc>
              <a:spcBef>
                <a:spcPts val="0"/>
              </a:spcBef>
              <a:spcAft>
                <a:spcPts val="0"/>
              </a:spcAft>
              <a:buClr>
                <a:srgbClr val="000000"/>
              </a:buClr>
              <a:buSzPts val="1050"/>
              <a:buChar char="○"/>
            </a:pPr>
            <a:r>
              <a:rPr lang="en" sz="1500">
                <a:solidFill>
                  <a:srgbClr val="000000"/>
                </a:solidFill>
                <a:highlight>
                  <a:srgbClr val="F2F4F5"/>
                </a:highlight>
              </a:rPr>
              <a:t>KRS-164 (505/507/515)</a:t>
            </a:r>
            <a:endParaRPr sz="1500">
              <a:solidFill>
                <a:srgbClr val="000000"/>
              </a:solidFill>
              <a:highlight>
                <a:srgbClr val="F2F4F5"/>
              </a:highlight>
            </a:endParaRPr>
          </a:p>
          <a:p>
            <a:pPr marL="457200" lvl="0" indent="-323850" algn="l" rtl="0">
              <a:lnSpc>
                <a:spcPct val="100000"/>
              </a:lnSpc>
              <a:spcBef>
                <a:spcPts val="0"/>
              </a:spcBef>
              <a:spcAft>
                <a:spcPts val="0"/>
              </a:spcAft>
              <a:buClr>
                <a:srgbClr val="000000"/>
              </a:buClr>
              <a:buSzPts val="1500"/>
              <a:buChar char="●"/>
            </a:pPr>
            <a:r>
              <a:rPr lang="en" sz="1500">
                <a:solidFill>
                  <a:srgbClr val="000000"/>
                </a:solidFill>
                <a:highlight>
                  <a:srgbClr val="F2F4F5"/>
                </a:highlight>
              </a:rPr>
              <a:t>Waivers means a portion or all of your tuition is waived.  There are Institutional, State, and Federal Waivers.  Waivers do not have to be repaid.</a:t>
            </a:r>
            <a:endParaRPr sz="1500">
              <a:solidFill>
                <a:srgbClr val="000000"/>
              </a:solidFill>
              <a:highlight>
                <a:srgbClr val="F2F4F5"/>
              </a:highlight>
            </a:endParaRPr>
          </a:p>
          <a:p>
            <a:pPr marL="914400" lvl="1" indent="-266700" algn="l" rtl="0">
              <a:lnSpc>
                <a:spcPct val="100000"/>
              </a:lnSpc>
              <a:spcBef>
                <a:spcPts val="0"/>
              </a:spcBef>
              <a:spcAft>
                <a:spcPts val="0"/>
              </a:spcAft>
              <a:buClr>
                <a:srgbClr val="000000"/>
              </a:buClr>
              <a:buSzPts val="600"/>
              <a:buChar char="○"/>
            </a:pPr>
            <a:r>
              <a:rPr lang="en" sz="1450" b="1">
                <a:solidFill>
                  <a:srgbClr val="333333"/>
                </a:solidFill>
                <a:highlight>
                  <a:srgbClr val="FFFFFF"/>
                </a:highlight>
              </a:rPr>
              <a:t>Dependent or Spouse of Veteran</a:t>
            </a:r>
            <a:endParaRPr sz="1450" b="1">
              <a:solidFill>
                <a:srgbClr val="333333"/>
              </a:solidFill>
              <a:highlight>
                <a:srgbClr val="FFFFFF"/>
              </a:highlight>
            </a:endParaRPr>
          </a:p>
          <a:p>
            <a:pPr marL="914400" lvl="1" indent="-266700" algn="just" rtl="0">
              <a:lnSpc>
                <a:spcPct val="100000"/>
              </a:lnSpc>
              <a:spcBef>
                <a:spcPts val="0"/>
              </a:spcBef>
              <a:spcAft>
                <a:spcPts val="0"/>
              </a:spcAft>
              <a:buClr>
                <a:srgbClr val="000000"/>
              </a:buClr>
              <a:buSzPts val="600"/>
              <a:buChar char="○"/>
            </a:pPr>
            <a:r>
              <a:rPr lang="en" sz="1450" b="1">
                <a:solidFill>
                  <a:srgbClr val="333333"/>
                </a:solidFill>
                <a:highlight>
                  <a:srgbClr val="FFFFFF"/>
                </a:highlight>
              </a:rPr>
              <a:t>Dependent or Spouse of Police Officer, Firefighter, or State Employee</a:t>
            </a:r>
            <a:endParaRPr sz="1450" b="1">
              <a:solidFill>
                <a:srgbClr val="333333"/>
              </a:solidFill>
              <a:highlight>
                <a:srgbClr val="FFFFFF"/>
              </a:highlight>
            </a:endParaRPr>
          </a:p>
          <a:p>
            <a:pPr marL="914400" lvl="1" indent="-266700" algn="just" rtl="0">
              <a:lnSpc>
                <a:spcPct val="100000"/>
              </a:lnSpc>
              <a:spcBef>
                <a:spcPts val="0"/>
              </a:spcBef>
              <a:spcAft>
                <a:spcPts val="0"/>
              </a:spcAft>
              <a:buClr>
                <a:srgbClr val="000000"/>
              </a:buClr>
              <a:buSzPts val="600"/>
              <a:buChar char="○"/>
            </a:pPr>
            <a:r>
              <a:rPr lang="en" sz="1450" b="1">
                <a:solidFill>
                  <a:srgbClr val="333333"/>
                </a:solidFill>
                <a:highlight>
                  <a:srgbClr val="FFFFFF"/>
                </a:highlight>
              </a:rPr>
              <a:t>Kentucky Foster and Adopted Children</a:t>
            </a:r>
            <a:endParaRPr sz="1450" b="1">
              <a:solidFill>
                <a:srgbClr val="333333"/>
              </a:solidFill>
              <a:highlight>
                <a:srgbClr val="FFFFFF"/>
              </a:highlight>
            </a:endParaRPr>
          </a:p>
          <a:p>
            <a:pPr marL="914400" lvl="0" indent="0" algn="just" rtl="0">
              <a:lnSpc>
                <a:spcPct val="100000"/>
              </a:lnSpc>
              <a:spcBef>
                <a:spcPts val="800"/>
              </a:spcBef>
              <a:spcAft>
                <a:spcPts val="800"/>
              </a:spcAft>
              <a:buNone/>
            </a:pPr>
            <a:endParaRPr sz="1700"/>
          </a:p>
        </p:txBody>
      </p:sp>
      <p:pic>
        <p:nvPicPr>
          <p:cNvPr id="149" name="Google Shape;149;p25"/>
          <p:cNvPicPr preferRelativeResize="0"/>
          <p:nvPr/>
        </p:nvPicPr>
        <p:blipFill>
          <a:blip r:embed="rId3">
            <a:alphaModFix/>
          </a:blip>
          <a:stretch>
            <a:fillRect/>
          </a:stretch>
        </p:blipFill>
        <p:spPr>
          <a:xfrm>
            <a:off x="86200" y="126375"/>
            <a:ext cx="1371975" cy="520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6"/>
          <p:cNvSpPr txBox="1">
            <a:spLocks noGrp="1"/>
          </p:cNvSpPr>
          <p:nvPr>
            <p:ph type="title"/>
          </p:nvPr>
        </p:nvSpPr>
        <p:spPr>
          <a:xfrm>
            <a:off x="0" y="0"/>
            <a:ext cx="9144000" cy="40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300">
                <a:solidFill>
                  <a:srgbClr val="FF9900"/>
                </a:solidFill>
                <a:latin typeface="Caveat"/>
                <a:ea typeface="Caveat"/>
                <a:cs typeface="Caveat"/>
                <a:sym typeface="Caveat"/>
              </a:rPr>
              <a:t>Other Ways To “Save” Money</a:t>
            </a:r>
            <a:endParaRPr sz="4300">
              <a:solidFill>
                <a:srgbClr val="FF9900"/>
              </a:solidFill>
              <a:latin typeface="Caveat"/>
              <a:ea typeface="Caveat"/>
              <a:cs typeface="Caveat"/>
              <a:sym typeface="Caveat"/>
            </a:endParaRPr>
          </a:p>
        </p:txBody>
      </p:sp>
      <p:sp>
        <p:nvSpPr>
          <p:cNvPr id="155" name="Google Shape;155;p26"/>
          <p:cNvSpPr txBox="1">
            <a:spLocks noGrp="1"/>
          </p:cNvSpPr>
          <p:nvPr>
            <p:ph type="body" idx="1"/>
          </p:nvPr>
        </p:nvSpPr>
        <p:spPr>
          <a:xfrm>
            <a:off x="34800" y="664000"/>
            <a:ext cx="9074400" cy="4565700"/>
          </a:xfrm>
          <a:prstGeom prst="rect">
            <a:avLst/>
          </a:prstGeom>
        </p:spPr>
        <p:txBody>
          <a:bodyPr spcFirstLastPara="1" wrap="square" lIns="91425" tIns="91425" rIns="91425" bIns="91425" anchor="t" anchorCtr="0">
            <a:noAutofit/>
          </a:bodyPr>
          <a:lstStyle/>
          <a:p>
            <a:pPr marL="50800" lvl="0" indent="0" algn="l" rtl="0">
              <a:spcBef>
                <a:spcPts val="1200"/>
              </a:spcBef>
              <a:spcAft>
                <a:spcPts val="0"/>
              </a:spcAft>
              <a:buNone/>
            </a:pPr>
            <a:r>
              <a:rPr lang="en" sz="1400" b="1">
                <a:solidFill>
                  <a:srgbClr val="000000"/>
                </a:solidFill>
                <a:highlight>
                  <a:srgbClr val="F4F4F4"/>
                </a:highlight>
                <a:latin typeface="Verdana"/>
                <a:ea typeface="Verdana"/>
                <a:cs typeface="Verdana"/>
                <a:sym typeface="Verdana"/>
              </a:rPr>
              <a:t>There are ways to finish courses early and thus not have to accumulate additional debt.</a:t>
            </a:r>
            <a:endParaRPr sz="1400" b="1">
              <a:solidFill>
                <a:srgbClr val="000000"/>
              </a:solidFill>
              <a:highlight>
                <a:srgbClr val="F4F4F4"/>
              </a:highlight>
              <a:latin typeface="Verdana"/>
              <a:ea typeface="Verdana"/>
              <a:cs typeface="Verdana"/>
              <a:sym typeface="Verdana"/>
            </a:endParaRPr>
          </a:p>
          <a:p>
            <a:pPr marL="50800" lvl="0" indent="0" algn="l" rtl="0">
              <a:spcBef>
                <a:spcPts val="1200"/>
              </a:spcBef>
              <a:spcAft>
                <a:spcPts val="0"/>
              </a:spcAft>
              <a:buNone/>
            </a:pPr>
            <a:r>
              <a:rPr lang="en" sz="1400" b="1">
                <a:solidFill>
                  <a:srgbClr val="000000"/>
                </a:solidFill>
                <a:highlight>
                  <a:srgbClr val="F4F4F4"/>
                </a:highlight>
                <a:latin typeface="Verdana"/>
                <a:ea typeface="Verdana"/>
                <a:cs typeface="Verdana"/>
                <a:sym typeface="Verdana"/>
              </a:rPr>
              <a:t>15 to Finish</a:t>
            </a:r>
            <a:endParaRPr sz="1400" b="1">
              <a:solidFill>
                <a:srgbClr val="000000"/>
              </a:solidFill>
              <a:highlight>
                <a:srgbClr val="F4F4F4"/>
              </a:highlight>
              <a:latin typeface="Verdana"/>
              <a:ea typeface="Verdana"/>
              <a:cs typeface="Verdana"/>
              <a:sym typeface="Verdana"/>
            </a:endParaRPr>
          </a:p>
          <a:p>
            <a:pPr marL="50800" lvl="0" indent="0" algn="l" rtl="0">
              <a:spcBef>
                <a:spcPts val="900"/>
              </a:spcBef>
              <a:spcAft>
                <a:spcPts val="0"/>
              </a:spcAft>
              <a:buNone/>
            </a:pPr>
            <a:r>
              <a:rPr lang="en" sz="1300">
                <a:solidFill>
                  <a:srgbClr val="000000"/>
                </a:solidFill>
                <a:highlight>
                  <a:srgbClr val="F4F4F4"/>
                </a:highlight>
                <a:latin typeface="Verdana"/>
                <a:ea typeface="Verdana"/>
                <a:cs typeface="Verdana"/>
                <a:sym typeface="Verdana"/>
              </a:rPr>
              <a:t>Unless your schedule or finances only allow you to go part‐time, try to take at least 15 credits each semester.</a:t>
            </a:r>
            <a:endParaRPr sz="1300">
              <a:solidFill>
                <a:srgbClr val="000000"/>
              </a:solidFill>
              <a:highlight>
                <a:srgbClr val="F4F4F4"/>
              </a:highlight>
              <a:latin typeface="Verdana"/>
              <a:ea typeface="Verdana"/>
              <a:cs typeface="Verdana"/>
              <a:sym typeface="Verdana"/>
            </a:endParaRPr>
          </a:p>
          <a:p>
            <a:pPr marL="850900" marR="12700" lvl="0" indent="-311150" algn="l" rtl="0">
              <a:lnSpc>
                <a:spcPct val="150000"/>
              </a:lnSpc>
              <a:spcBef>
                <a:spcPts val="1600"/>
              </a:spcBef>
              <a:spcAft>
                <a:spcPts val="0"/>
              </a:spcAft>
              <a:buClr>
                <a:srgbClr val="000000"/>
              </a:buClr>
              <a:buSzPts val="1300"/>
              <a:buFont typeface="Verdana"/>
              <a:buChar char="●"/>
            </a:pPr>
            <a:r>
              <a:rPr lang="en" sz="1300">
                <a:solidFill>
                  <a:srgbClr val="000000"/>
                </a:solidFill>
                <a:highlight>
                  <a:srgbClr val="F4F4F4"/>
                </a:highlight>
                <a:latin typeface="Verdana"/>
                <a:ea typeface="Verdana"/>
                <a:cs typeface="Verdana"/>
                <a:sym typeface="Verdana"/>
              </a:rPr>
              <a:t>You'll save money because taking 15 credits will usually cost the same as taking 12 credits at most colleges and universities. </a:t>
            </a:r>
            <a:r>
              <a:rPr lang="en" sz="1300" b="1">
                <a:solidFill>
                  <a:srgbClr val="000000"/>
                </a:solidFill>
                <a:highlight>
                  <a:srgbClr val="F4F4F4"/>
                </a:highlight>
                <a:latin typeface="Verdana"/>
                <a:ea typeface="Verdana"/>
                <a:cs typeface="Verdana"/>
                <a:sym typeface="Verdana"/>
              </a:rPr>
              <a:t>Double-check with the catalog or the registrar's office to make sure your school doesn't charge by the credit hour</a:t>
            </a:r>
            <a:r>
              <a:rPr lang="en" sz="1300">
                <a:solidFill>
                  <a:srgbClr val="000000"/>
                </a:solidFill>
                <a:highlight>
                  <a:srgbClr val="F4F4F4"/>
                </a:highlight>
                <a:latin typeface="Verdana"/>
                <a:ea typeface="Verdana"/>
                <a:cs typeface="Verdana"/>
                <a:sym typeface="Verdana"/>
              </a:rPr>
              <a:t>.</a:t>
            </a:r>
            <a:endParaRPr sz="1300">
              <a:solidFill>
                <a:srgbClr val="000000"/>
              </a:solidFill>
              <a:highlight>
                <a:srgbClr val="F4F4F4"/>
              </a:highlight>
              <a:latin typeface="Verdana"/>
              <a:ea typeface="Verdana"/>
              <a:cs typeface="Verdana"/>
              <a:sym typeface="Verdana"/>
            </a:endParaRPr>
          </a:p>
          <a:p>
            <a:pPr marL="850900" marR="12700" lvl="0" indent="-311150" algn="l" rtl="0">
              <a:lnSpc>
                <a:spcPct val="150000"/>
              </a:lnSpc>
              <a:spcBef>
                <a:spcPts val="0"/>
              </a:spcBef>
              <a:spcAft>
                <a:spcPts val="0"/>
              </a:spcAft>
              <a:buClr>
                <a:srgbClr val="000000"/>
              </a:buClr>
              <a:buSzPts val="1300"/>
              <a:buFont typeface="Verdana"/>
              <a:buChar char="●"/>
            </a:pPr>
            <a:r>
              <a:rPr lang="en" sz="1300">
                <a:solidFill>
                  <a:srgbClr val="000000"/>
                </a:solidFill>
                <a:highlight>
                  <a:srgbClr val="F4F4F4"/>
                </a:highlight>
                <a:latin typeface="Verdana"/>
                <a:ea typeface="Verdana"/>
                <a:cs typeface="Verdana"/>
                <a:sym typeface="Verdana"/>
              </a:rPr>
              <a:t>You're more likely to graduate on time and enter the workforce sooner.</a:t>
            </a:r>
            <a:endParaRPr sz="1300">
              <a:solidFill>
                <a:srgbClr val="000000"/>
              </a:solidFill>
              <a:highlight>
                <a:srgbClr val="F4F4F4"/>
              </a:highlight>
              <a:latin typeface="Verdana"/>
              <a:ea typeface="Verdana"/>
              <a:cs typeface="Verdana"/>
              <a:sym typeface="Verdana"/>
            </a:endParaRPr>
          </a:p>
          <a:p>
            <a:pPr marL="850900" marR="12700" lvl="0" indent="-311150" algn="l" rtl="0">
              <a:lnSpc>
                <a:spcPct val="150000"/>
              </a:lnSpc>
              <a:spcBef>
                <a:spcPts val="0"/>
              </a:spcBef>
              <a:spcAft>
                <a:spcPts val="0"/>
              </a:spcAft>
              <a:buClr>
                <a:srgbClr val="000000"/>
              </a:buClr>
              <a:buSzPts val="1300"/>
              <a:buFont typeface="Verdana"/>
              <a:buChar char="●"/>
            </a:pPr>
            <a:r>
              <a:rPr lang="en" sz="1300">
                <a:solidFill>
                  <a:srgbClr val="000000"/>
                </a:solidFill>
                <a:highlight>
                  <a:srgbClr val="F4F4F4"/>
                </a:highlight>
                <a:latin typeface="Verdana"/>
                <a:ea typeface="Verdana"/>
                <a:cs typeface="Verdana"/>
                <a:sym typeface="Verdana"/>
              </a:rPr>
              <a:t>You're more likely to get good grades.</a:t>
            </a:r>
            <a:endParaRPr sz="1300">
              <a:solidFill>
                <a:srgbClr val="000000"/>
              </a:solidFill>
              <a:highlight>
                <a:srgbClr val="F4F4F4"/>
              </a:highlight>
              <a:latin typeface="Verdana"/>
              <a:ea typeface="Verdana"/>
              <a:cs typeface="Verdana"/>
              <a:sym typeface="Verdana"/>
            </a:endParaRPr>
          </a:p>
          <a:p>
            <a:pPr marL="850900" marR="12700" lvl="0" indent="-311150" algn="l" rtl="0">
              <a:lnSpc>
                <a:spcPct val="150000"/>
              </a:lnSpc>
              <a:spcBef>
                <a:spcPts val="0"/>
              </a:spcBef>
              <a:spcAft>
                <a:spcPts val="0"/>
              </a:spcAft>
              <a:buClr>
                <a:srgbClr val="000000"/>
              </a:buClr>
              <a:buSzPts val="1300"/>
              <a:buFont typeface="Verdana"/>
              <a:buChar char="●"/>
            </a:pPr>
            <a:r>
              <a:rPr lang="en" sz="1300">
                <a:solidFill>
                  <a:srgbClr val="000000"/>
                </a:solidFill>
                <a:highlight>
                  <a:srgbClr val="F4F4F4"/>
                </a:highlight>
                <a:latin typeface="Verdana"/>
                <a:ea typeface="Verdana"/>
                <a:cs typeface="Verdana"/>
                <a:sym typeface="Verdana"/>
              </a:rPr>
              <a:t>You'll maximize your KEES award, which you can use for eight semester within five years of graduating from high school or getting your GED.</a:t>
            </a:r>
            <a:endParaRPr sz="1300">
              <a:solidFill>
                <a:srgbClr val="000000"/>
              </a:solidFill>
              <a:highlight>
                <a:srgbClr val="F4F4F4"/>
              </a:highlight>
              <a:latin typeface="Verdana"/>
              <a:ea typeface="Verdana"/>
              <a:cs typeface="Verdana"/>
              <a:sym typeface="Verdana"/>
            </a:endParaRPr>
          </a:p>
          <a:p>
            <a:pPr marL="850900" marR="12700" lvl="0" indent="-311150" algn="l" rtl="0">
              <a:lnSpc>
                <a:spcPct val="150000"/>
              </a:lnSpc>
              <a:spcBef>
                <a:spcPts val="0"/>
              </a:spcBef>
              <a:spcAft>
                <a:spcPts val="0"/>
              </a:spcAft>
              <a:buClr>
                <a:srgbClr val="000000"/>
              </a:buClr>
              <a:buSzPts val="1300"/>
              <a:buFont typeface="Verdana"/>
              <a:buChar char="●"/>
            </a:pPr>
            <a:r>
              <a:rPr lang="en" sz="1300">
                <a:solidFill>
                  <a:srgbClr val="000000"/>
                </a:solidFill>
                <a:highlight>
                  <a:srgbClr val="F4F4F4"/>
                </a:highlight>
                <a:latin typeface="Verdana"/>
                <a:ea typeface="Verdana"/>
                <a:cs typeface="Verdana"/>
                <a:sym typeface="Verdana"/>
              </a:rPr>
              <a:t>You'll avoid the cost of an extra year, which could save you thousands of dollars.</a:t>
            </a:r>
            <a:endParaRPr sz="1300">
              <a:solidFill>
                <a:srgbClr val="000000"/>
              </a:solidFill>
              <a:highlight>
                <a:srgbClr val="F4F4F4"/>
              </a:highlight>
              <a:latin typeface="Verdana"/>
              <a:ea typeface="Verdana"/>
              <a:cs typeface="Verdana"/>
              <a:sym typeface="Verdana"/>
            </a:endParaRPr>
          </a:p>
          <a:p>
            <a:pPr marL="50800" lvl="0" indent="0" algn="l" rtl="0">
              <a:spcBef>
                <a:spcPts val="900"/>
              </a:spcBef>
              <a:spcAft>
                <a:spcPts val="0"/>
              </a:spcAft>
              <a:buNone/>
            </a:pPr>
            <a:r>
              <a:rPr lang="en" sz="1300">
                <a:solidFill>
                  <a:srgbClr val="000000"/>
                </a:solidFill>
                <a:highlight>
                  <a:srgbClr val="F4F4F4"/>
                </a:highlight>
                <a:latin typeface="Verdana"/>
                <a:ea typeface="Verdana"/>
                <a:cs typeface="Verdana"/>
                <a:sym typeface="Verdana"/>
              </a:rPr>
              <a:t>Know the courses you need to graduate and meet with your advisor to map out a plan to earn your degree on time.</a:t>
            </a:r>
            <a:endParaRPr sz="1300">
              <a:solidFill>
                <a:srgbClr val="000000"/>
              </a:solidFill>
              <a:highlight>
                <a:srgbClr val="F4F4F4"/>
              </a:highlight>
              <a:latin typeface="Verdana"/>
              <a:ea typeface="Verdana"/>
              <a:cs typeface="Verdana"/>
              <a:sym typeface="Verdana"/>
            </a:endParaRPr>
          </a:p>
          <a:p>
            <a:pPr marL="0" marR="12700" lvl="0" indent="0" algn="l" rtl="0">
              <a:lnSpc>
                <a:spcPct val="150000"/>
              </a:lnSpc>
              <a:spcBef>
                <a:spcPts val="1600"/>
              </a:spcBef>
              <a:spcAft>
                <a:spcPts val="0"/>
              </a:spcAft>
              <a:buNone/>
            </a:pPr>
            <a:endParaRPr>
              <a:solidFill>
                <a:srgbClr val="000066"/>
              </a:solidFill>
              <a:highlight>
                <a:srgbClr val="F4F4F4"/>
              </a:highlight>
              <a:latin typeface="Verdana"/>
              <a:ea typeface="Verdana"/>
              <a:cs typeface="Verdana"/>
              <a:sym typeface="Verdana"/>
            </a:endParaRPr>
          </a:p>
          <a:p>
            <a:pPr marL="0" lvl="0" indent="0" algn="l" rtl="0">
              <a:lnSpc>
                <a:spcPct val="100000"/>
              </a:lnSpc>
              <a:spcBef>
                <a:spcPts val="0"/>
              </a:spcBef>
              <a:spcAft>
                <a:spcPts val="0"/>
              </a:spcAft>
              <a:buNone/>
            </a:pPr>
            <a:endParaRPr sz="1600">
              <a:solidFill>
                <a:srgbClr val="000000"/>
              </a:solidFill>
            </a:endParaRPr>
          </a:p>
          <a:p>
            <a:pPr marL="0" lvl="0" indent="0" algn="l" rtl="0">
              <a:lnSpc>
                <a:spcPct val="100000"/>
              </a:lnSpc>
              <a:spcBef>
                <a:spcPts val="1600"/>
              </a:spcBef>
              <a:spcAft>
                <a:spcPts val="0"/>
              </a:spcAft>
              <a:buNone/>
            </a:pPr>
            <a:r>
              <a:rPr lang="en" sz="1600">
                <a:solidFill>
                  <a:srgbClr val="000000"/>
                </a:solidFill>
              </a:rPr>
              <a:t>	</a:t>
            </a:r>
            <a:endParaRPr sz="1600">
              <a:solidFill>
                <a:srgbClr val="000000"/>
              </a:solidFill>
            </a:endParaRPr>
          </a:p>
          <a:p>
            <a:pPr marL="0" lvl="0" indent="0" algn="ctr" rtl="0">
              <a:spcBef>
                <a:spcPts val="1600"/>
              </a:spcBef>
              <a:spcAft>
                <a:spcPts val="1600"/>
              </a:spcAft>
              <a:buNone/>
            </a:pPr>
            <a:endParaRPr sz="1200"/>
          </a:p>
        </p:txBody>
      </p:sp>
      <p:pic>
        <p:nvPicPr>
          <p:cNvPr id="156" name="Google Shape;156;p26"/>
          <p:cNvPicPr preferRelativeResize="0"/>
          <p:nvPr/>
        </p:nvPicPr>
        <p:blipFill>
          <a:blip r:embed="rId3">
            <a:alphaModFix/>
          </a:blip>
          <a:stretch>
            <a:fillRect/>
          </a:stretch>
        </p:blipFill>
        <p:spPr>
          <a:xfrm>
            <a:off x="7543799" y="-1"/>
            <a:ext cx="1316950" cy="876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7"/>
          <p:cNvSpPr txBox="1">
            <a:spLocks noGrp="1"/>
          </p:cNvSpPr>
          <p:nvPr>
            <p:ph type="title"/>
          </p:nvPr>
        </p:nvSpPr>
        <p:spPr>
          <a:xfrm>
            <a:off x="0" y="0"/>
            <a:ext cx="9144000" cy="40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300">
                <a:solidFill>
                  <a:srgbClr val="FF9900"/>
                </a:solidFill>
                <a:latin typeface="Caveat"/>
                <a:ea typeface="Caveat"/>
                <a:cs typeface="Caveat"/>
                <a:sym typeface="Caveat"/>
              </a:rPr>
              <a:t>Planning Ahead and General Help</a:t>
            </a:r>
            <a:endParaRPr sz="4300">
              <a:solidFill>
                <a:srgbClr val="FF9900"/>
              </a:solidFill>
              <a:latin typeface="Caveat"/>
              <a:ea typeface="Caveat"/>
              <a:cs typeface="Caveat"/>
              <a:sym typeface="Caveat"/>
            </a:endParaRPr>
          </a:p>
        </p:txBody>
      </p:sp>
      <p:sp>
        <p:nvSpPr>
          <p:cNvPr id="162" name="Google Shape;162;p27"/>
          <p:cNvSpPr txBox="1"/>
          <p:nvPr/>
        </p:nvSpPr>
        <p:spPr>
          <a:xfrm>
            <a:off x="71825" y="948250"/>
            <a:ext cx="9072300" cy="41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300">
                <a:solidFill>
                  <a:schemeClr val="dk1"/>
                </a:solidFill>
                <a:highlight>
                  <a:srgbClr val="F4F4F4"/>
                </a:highlight>
              </a:rPr>
              <a:t>It’s never too early or too late to plan for college. </a:t>
            </a:r>
            <a:endParaRPr sz="1300">
              <a:solidFill>
                <a:schemeClr val="dk1"/>
              </a:solidFill>
              <a:highlight>
                <a:srgbClr val="F4F4F4"/>
              </a:highlight>
            </a:endParaRPr>
          </a:p>
          <a:p>
            <a:pPr marL="0" lvl="0" indent="0" algn="l" rtl="0">
              <a:lnSpc>
                <a:spcPct val="100000"/>
              </a:lnSpc>
              <a:spcBef>
                <a:spcPts val="1600"/>
              </a:spcBef>
              <a:spcAft>
                <a:spcPts val="0"/>
              </a:spcAft>
              <a:buNone/>
            </a:pPr>
            <a:r>
              <a:rPr lang="en" sz="1300">
                <a:solidFill>
                  <a:schemeClr val="dk1"/>
                </a:solidFill>
                <a:highlight>
                  <a:srgbClr val="F4F4F4"/>
                </a:highlight>
              </a:rPr>
              <a:t>You should always:</a:t>
            </a:r>
            <a:endParaRPr sz="1300">
              <a:solidFill>
                <a:schemeClr val="dk1"/>
              </a:solidFill>
              <a:highlight>
                <a:srgbClr val="F4F4F4"/>
              </a:highlight>
            </a:endParaRPr>
          </a:p>
          <a:p>
            <a:pPr marL="457200" lvl="0" indent="-311150" algn="l" rtl="0">
              <a:lnSpc>
                <a:spcPct val="100000"/>
              </a:lnSpc>
              <a:spcBef>
                <a:spcPts val="0"/>
              </a:spcBef>
              <a:spcAft>
                <a:spcPts val="0"/>
              </a:spcAft>
              <a:buClr>
                <a:schemeClr val="dk1"/>
              </a:buClr>
              <a:buSzPts val="1300"/>
              <a:buFont typeface="Verdana"/>
              <a:buChar char="●"/>
            </a:pPr>
            <a:r>
              <a:rPr lang="en" sz="1300">
                <a:solidFill>
                  <a:schemeClr val="dk1"/>
                </a:solidFill>
                <a:highlight>
                  <a:srgbClr val="F4F4F4"/>
                </a:highlight>
              </a:rPr>
              <a:t>Pay attention to dates and deadlines.</a:t>
            </a:r>
            <a:endParaRPr sz="1300">
              <a:solidFill>
                <a:schemeClr val="dk1"/>
              </a:solidFill>
              <a:highlight>
                <a:srgbClr val="F4F4F4"/>
              </a:highlight>
            </a:endParaRPr>
          </a:p>
          <a:p>
            <a:pPr marL="457200" lvl="0" indent="-311150" algn="l" rtl="0">
              <a:lnSpc>
                <a:spcPct val="100000"/>
              </a:lnSpc>
              <a:spcBef>
                <a:spcPts val="0"/>
              </a:spcBef>
              <a:spcAft>
                <a:spcPts val="0"/>
              </a:spcAft>
              <a:buClr>
                <a:schemeClr val="dk1"/>
              </a:buClr>
              <a:buSzPts val="1300"/>
              <a:buFont typeface="Verdana"/>
              <a:buChar char="●"/>
            </a:pPr>
            <a:r>
              <a:rPr lang="en" sz="1300">
                <a:solidFill>
                  <a:schemeClr val="dk1"/>
                </a:solidFill>
                <a:highlight>
                  <a:srgbClr val="F4F4F4"/>
                </a:highlight>
              </a:rPr>
              <a:t>Improve your study skills.</a:t>
            </a:r>
            <a:endParaRPr sz="1300">
              <a:solidFill>
                <a:schemeClr val="dk1"/>
              </a:solidFill>
              <a:highlight>
                <a:srgbClr val="F4F4F4"/>
              </a:highlight>
            </a:endParaRPr>
          </a:p>
          <a:p>
            <a:pPr marL="457200" lvl="0" indent="-311150" algn="l" rtl="0">
              <a:lnSpc>
                <a:spcPct val="100000"/>
              </a:lnSpc>
              <a:spcBef>
                <a:spcPts val="0"/>
              </a:spcBef>
              <a:spcAft>
                <a:spcPts val="0"/>
              </a:spcAft>
              <a:buClr>
                <a:schemeClr val="dk1"/>
              </a:buClr>
              <a:buSzPts val="1300"/>
              <a:buFont typeface="Verdana"/>
              <a:buChar char="●"/>
            </a:pPr>
            <a:r>
              <a:rPr lang="en" sz="1300">
                <a:solidFill>
                  <a:schemeClr val="dk1"/>
                </a:solidFill>
                <a:highlight>
                  <a:srgbClr val="F4F4F4"/>
                </a:highlight>
              </a:rPr>
              <a:t>Improve your time management skills.</a:t>
            </a:r>
            <a:endParaRPr sz="1300">
              <a:solidFill>
                <a:schemeClr val="dk1"/>
              </a:solidFill>
              <a:highlight>
                <a:srgbClr val="F4F4F4"/>
              </a:highlight>
            </a:endParaRPr>
          </a:p>
          <a:p>
            <a:pPr marL="457200" lvl="0" indent="-311150" algn="l" rtl="0">
              <a:lnSpc>
                <a:spcPct val="100000"/>
              </a:lnSpc>
              <a:spcBef>
                <a:spcPts val="0"/>
              </a:spcBef>
              <a:spcAft>
                <a:spcPts val="0"/>
              </a:spcAft>
              <a:buClr>
                <a:schemeClr val="dk1"/>
              </a:buClr>
              <a:buSzPts val="1300"/>
              <a:buFont typeface="Verdana"/>
              <a:buChar char="●"/>
            </a:pPr>
            <a:r>
              <a:rPr lang="en" sz="1300">
                <a:solidFill>
                  <a:schemeClr val="dk1"/>
                </a:solidFill>
                <a:highlight>
                  <a:srgbClr val="F4F4F4"/>
                </a:highlight>
              </a:rPr>
              <a:t>Improve your money management skills.</a:t>
            </a:r>
            <a:endParaRPr sz="1300">
              <a:solidFill>
                <a:schemeClr val="dk1"/>
              </a:solidFill>
              <a:highlight>
                <a:srgbClr val="F4F4F4"/>
              </a:highlight>
            </a:endParaRPr>
          </a:p>
          <a:p>
            <a:pPr marL="457200" lvl="0" indent="-311150" algn="l" rtl="0">
              <a:lnSpc>
                <a:spcPct val="100000"/>
              </a:lnSpc>
              <a:spcBef>
                <a:spcPts val="0"/>
              </a:spcBef>
              <a:spcAft>
                <a:spcPts val="0"/>
              </a:spcAft>
              <a:buClr>
                <a:schemeClr val="dk1"/>
              </a:buClr>
              <a:buSzPts val="1300"/>
              <a:buFont typeface="Verdana"/>
              <a:buChar char="●"/>
            </a:pPr>
            <a:r>
              <a:rPr lang="en" sz="1300">
                <a:solidFill>
                  <a:schemeClr val="dk1"/>
                </a:solidFill>
                <a:highlight>
                  <a:srgbClr val="F4F4F4"/>
                </a:highlight>
              </a:rPr>
              <a:t>Take advantage of the FREE services on the Internet; great links also on KHEAA website</a:t>
            </a:r>
            <a:endParaRPr sz="1300">
              <a:solidFill>
                <a:schemeClr val="dk1"/>
              </a:solidFill>
              <a:highlight>
                <a:srgbClr val="F4F4F4"/>
              </a:highlight>
            </a:endParaRPr>
          </a:p>
          <a:p>
            <a:pPr marL="0" lvl="0" indent="0" algn="l" rtl="0">
              <a:lnSpc>
                <a:spcPct val="100000"/>
              </a:lnSpc>
              <a:spcBef>
                <a:spcPts val="0"/>
              </a:spcBef>
              <a:spcAft>
                <a:spcPts val="0"/>
              </a:spcAft>
              <a:buNone/>
            </a:pPr>
            <a:endParaRPr sz="1300" i="1">
              <a:highlight>
                <a:srgbClr val="F4F4F4"/>
              </a:highlight>
            </a:endParaRPr>
          </a:p>
          <a:p>
            <a:pPr marL="0" lvl="0" indent="0" algn="l" rtl="0">
              <a:lnSpc>
                <a:spcPct val="100000"/>
              </a:lnSpc>
              <a:spcBef>
                <a:spcPts val="0"/>
              </a:spcBef>
              <a:spcAft>
                <a:spcPts val="0"/>
              </a:spcAft>
              <a:buNone/>
            </a:pPr>
            <a:r>
              <a:rPr lang="en" sz="1300" i="1">
                <a:highlight>
                  <a:srgbClr val="F4F4F4"/>
                </a:highlight>
              </a:rPr>
              <a:t>The KHEAA website is a great help for all of your financial planning needs. </a:t>
            </a:r>
            <a:endParaRPr sz="1300" i="1">
              <a:highlight>
                <a:srgbClr val="F4F4F4"/>
              </a:highlight>
            </a:endParaRPr>
          </a:p>
          <a:p>
            <a:pPr marL="457200" lvl="0" indent="-311150" algn="l" rtl="0">
              <a:lnSpc>
                <a:spcPct val="100000"/>
              </a:lnSpc>
              <a:spcBef>
                <a:spcPts val="0"/>
              </a:spcBef>
              <a:spcAft>
                <a:spcPts val="0"/>
              </a:spcAft>
              <a:buSzPts val="1300"/>
              <a:buChar char="●"/>
            </a:pPr>
            <a:r>
              <a:rPr lang="en" sz="1300">
                <a:highlight>
                  <a:srgbClr val="F4F4F4"/>
                </a:highlight>
              </a:rPr>
              <a:t>Here you will find copies of publications such as </a:t>
            </a:r>
            <a:r>
              <a:rPr lang="en" sz="1300" i="1">
                <a:highlight>
                  <a:srgbClr val="F4F4F4"/>
                </a:highlight>
              </a:rPr>
              <a:t>Getting In</a:t>
            </a:r>
            <a:r>
              <a:rPr lang="en" sz="1300">
                <a:highlight>
                  <a:srgbClr val="F4F4F4"/>
                </a:highlight>
              </a:rPr>
              <a:t> and </a:t>
            </a:r>
            <a:r>
              <a:rPr lang="en" sz="1300" i="1">
                <a:highlight>
                  <a:srgbClr val="F4F4F4"/>
                </a:highlight>
              </a:rPr>
              <a:t>Affording Higher Education </a:t>
            </a:r>
            <a:r>
              <a:rPr lang="en" sz="1300">
                <a:highlight>
                  <a:srgbClr val="F4F4F4"/>
                </a:highlight>
              </a:rPr>
              <a:t>which have been used for years by counselors, students and parents as a primary source of information regarding financial aid and higher education opportunities.</a:t>
            </a:r>
            <a:endParaRPr sz="1300">
              <a:highlight>
                <a:srgbClr val="F4F4F4"/>
              </a:highlight>
            </a:endParaRPr>
          </a:p>
          <a:p>
            <a:pPr marL="914400" lvl="1" indent="-311150" algn="l" rtl="0">
              <a:lnSpc>
                <a:spcPct val="100000"/>
              </a:lnSpc>
              <a:spcBef>
                <a:spcPts val="0"/>
              </a:spcBef>
              <a:spcAft>
                <a:spcPts val="0"/>
              </a:spcAft>
              <a:buSzPts val="1300"/>
              <a:buChar char="○"/>
            </a:pPr>
            <a:r>
              <a:rPr lang="en" sz="1300">
                <a:highlight>
                  <a:srgbClr val="F4F4F4"/>
                </a:highlight>
              </a:rPr>
              <a:t>They also have financial literacy information to assist with </a:t>
            </a:r>
            <a:endParaRPr sz="1300">
              <a:highlight>
                <a:srgbClr val="F4F4F4"/>
              </a:highlight>
            </a:endParaRPr>
          </a:p>
          <a:p>
            <a:pPr marL="1371600" lvl="2" indent="-311150" algn="l" rtl="0">
              <a:lnSpc>
                <a:spcPct val="100000"/>
              </a:lnSpc>
              <a:spcBef>
                <a:spcPts val="0"/>
              </a:spcBef>
              <a:spcAft>
                <a:spcPts val="0"/>
              </a:spcAft>
              <a:buSzPts val="1300"/>
              <a:buChar char="■"/>
            </a:pPr>
            <a:r>
              <a:rPr lang="en" sz="1300">
                <a:highlight>
                  <a:srgbClr val="F4F4F4"/>
                </a:highlight>
              </a:rPr>
              <a:t>financial planning</a:t>
            </a:r>
            <a:endParaRPr sz="1300">
              <a:highlight>
                <a:srgbClr val="F4F4F4"/>
              </a:highlight>
            </a:endParaRPr>
          </a:p>
          <a:p>
            <a:pPr marL="1371600" lvl="2" indent="-311150" algn="l" rtl="0">
              <a:lnSpc>
                <a:spcPct val="100000"/>
              </a:lnSpc>
              <a:spcBef>
                <a:spcPts val="0"/>
              </a:spcBef>
              <a:spcAft>
                <a:spcPts val="0"/>
              </a:spcAft>
              <a:buSzPts val="1300"/>
              <a:buChar char="■"/>
            </a:pPr>
            <a:r>
              <a:rPr lang="en" sz="1300">
                <a:highlight>
                  <a:srgbClr val="F4F4F4"/>
                </a:highlight>
              </a:rPr>
              <a:t>Budgets</a:t>
            </a:r>
            <a:endParaRPr sz="1300">
              <a:highlight>
                <a:srgbClr val="F4F4F4"/>
              </a:highlight>
            </a:endParaRPr>
          </a:p>
          <a:p>
            <a:pPr marL="1371600" lvl="2" indent="-311150" algn="l" rtl="0">
              <a:lnSpc>
                <a:spcPct val="100000"/>
              </a:lnSpc>
              <a:spcBef>
                <a:spcPts val="0"/>
              </a:spcBef>
              <a:spcAft>
                <a:spcPts val="0"/>
              </a:spcAft>
              <a:buSzPts val="1300"/>
              <a:buChar char="■"/>
            </a:pPr>
            <a:r>
              <a:rPr lang="en" sz="1300">
                <a:highlight>
                  <a:srgbClr val="F4F4F4"/>
                </a:highlight>
              </a:rPr>
              <a:t>Banking</a:t>
            </a:r>
            <a:endParaRPr sz="1300">
              <a:highlight>
                <a:srgbClr val="F4F4F4"/>
              </a:highlight>
            </a:endParaRPr>
          </a:p>
          <a:p>
            <a:pPr marL="1371600" lvl="2" indent="-311150" algn="l" rtl="0">
              <a:lnSpc>
                <a:spcPct val="100000"/>
              </a:lnSpc>
              <a:spcBef>
                <a:spcPts val="0"/>
              </a:spcBef>
              <a:spcAft>
                <a:spcPts val="0"/>
              </a:spcAft>
              <a:buSzPts val="1300"/>
              <a:buChar char="■"/>
            </a:pPr>
            <a:r>
              <a:rPr lang="en" sz="1300">
                <a:highlight>
                  <a:srgbClr val="F4F4F4"/>
                </a:highlight>
              </a:rPr>
              <a:t>Insurance</a:t>
            </a:r>
            <a:endParaRPr sz="1300">
              <a:highlight>
                <a:srgbClr val="F4F4F4"/>
              </a:highlight>
            </a:endParaRPr>
          </a:p>
          <a:p>
            <a:pPr marL="1371600" lvl="2" indent="-311150" algn="l" rtl="0">
              <a:lnSpc>
                <a:spcPct val="100000"/>
              </a:lnSpc>
              <a:spcBef>
                <a:spcPts val="0"/>
              </a:spcBef>
              <a:spcAft>
                <a:spcPts val="0"/>
              </a:spcAft>
              <a:buSzPts val="1300"/>
              <a:buChar char="■"/>
            </a:pPr>
            <a:r>
              <a:rPr lang="en" sz="1300">
                <a:highlight>
                  <a:srgbClr val="F4F4F4"/>
                </a:highlight>
              </a:rPr>
              <a:t>college funding </a:t>
            </a:r>
            <a:endParaRPr sz="1300">
              <a:highlight>
                <a:srgbClr val="F4F4F4"/>
              </a:highlight>
            </a:endParaRPr>
          </a:p>
          <a:p>
            <a:pPr marL="0" lvl="0" indent="0" algn="l" rtl="0">
              <a:spcBef>
                <a:spcPts val="0"/>
              </a:spcBef>
              <a:spcAft>
                <a:spcPts val="0"/>
              </a:spcAft>
              <a:buNone/>
            </a:pPr>
            <a:r>
              <a:rPr lang="en" sz="1300">
                <a:solidFill>
                  <a:schemeClr val="dk1"/>
                </a:solidFill>
                <a:highlight>
                  <a:srgbClr val="F4F4F4"/>
                </a:highlight>
              </a:rPr>
              <a:t>Check out KHEAA website and on Facebook/Twitter to receive the latest college access and financial aid information.</a:t>
            </a:r>
            <a:endParaRPr sz="1300">
              <a:highlight>
                <a:srgbClr val="F4F4F4"/>
              </a:highlight>
              <a:uFill>
                <a:noFill/>
              </a:uFill>
              <a:hlinkClick r:id="rId3"/>
            </a:endParaRPr>
          </a:p>
          <a:p>
            <a:pPr marL="0" lvl="0" indent="0" algn="l" rtl="0">
              <a:lnSpc>
                <a:spcPct val="100000"/>
              </a:lnSpc>
              <a:spcBef>
                <a:spcPts val="1200"/>
              </a:spcBef>
              <a:spcAft>
                <a:spcPts val="200"/>
              </a:spcAft>
              <a:buNone/>
            </a:pPr>
            <a:endParaRPr sz="1500">
              <a:solidFill>
                <a:srgbClr val="000066"/>
              </a:solidFill>
              <a:highlight>
                <a:srgbClr val="F4F4F4"/>
              </a:highlight>
              <a:latin typeface="Verdana"/>
              <a:ea typeface="Verdana"/>
              <a:cs typeface="Verdana"/>
              <a:sym typeface="Verdana"/>
            </a:endParaRPr>
          </a:p>
        </p:txBody>
      </p:sp>
      <p:pic>
        <p:nvPicPr>
          <p:cNvPr id="163" name="Google Shape;163;p27"/>
          <p:cNvPicPr preferRelativeResize="0"/>
          <p:nvPr/>
        </p:nvPicPr>
        <p:blipFill>
          <a:blip r:embed="rId4">
            <a:alphaModFix/>
          </a:blip>
          <a:stretch>
            <a:fillRect/>
          </a:stretch>
        </p:blipFill>
        <p:spPr>
          <a:xfrm rot="1790592">
            <a:off x="6766300" y="1184418"/>
            <a:ext cx="2001048" cy="133163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8"/>
          <p:cNvSpPr txBox="1">
            <a:spLocks noGrp="1"/>
          </p:cNvSpPr>
          <p:nvPr>
            <p:ph type="title"/>
          </p:nvPr>
        </p:nvSpPr>
        <p:spPr>
          <a:xfrm>
            <a:off x="0" y="0"/>
            <a:ext cx="9144000" cy="40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300">
                <a:solidFill>
                  <a:srgbClr val="FF9900"/>
                </a:solidFill>
                <a:latin typeface="Caveat"/>
                <a:ea typeface="Caveat"/>
                <a:cs typeface="Caveat"/>
                <a:sym typeface="Caveat"/>
              </a:rPr>
              <a:t>Kentucky Aid</a:t>
            </a:r>
            <a:endParaRPr sz="4300">
              <a:solidFill>
                <a:srgbClr val="FF9900"/>
              </a:solidFill>
              <a:latin typeface="Caveat"/>
              <a:ea typeface="Caveat"/>
              <a:cs typeface="Caveat"/>
              <a:sym typeface="Caveat"/>
            </a:endParaRPr>
          </a:p>
        </p:txBody>
      </p:sp>
      <p:sp>
        <p:nvSpPr>
          <p:cNvPr id="169" name="Google Shape;169;p28"/>
          <p:cNvSpPr txBox="1"/>
          <p:nvPr/>
        </p:nvSpPr>
        <p:spPr>
          <a:xfrm>
            <a:off x="71825" y="704000"/>
            <a:ext cx="9072300" cy="4439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500" i="1">
                <a:highlight>
                  <a:srgbClr val="F4F4F4"/>
                </a:highlight>
                <a:latin typeface="Verdana"/>
                <a:ea typeface="Verdana"/>
                <a:cs typeface="Verdana"/>
                <a:sym typeface="Verdana"/>
              </a:rPr>
              <a:t>KHEAA </a:t>
            </a:r>
            <a:r>
              <a:rPr lang="en" sz="1500">
                <a:highlight>
                  <a:srgbClr val="F4F4F4"/>
                </a:highlight>
                <a:latin typeface="Verdana"/>
                <a:ea typeface="Verdana"/>
                <a:cs typeface="Verdana"/>
                <a:sym typeface="Verdana"/>
              </a:rPr>
              <a:t>–administers several financial aid programs for the Commonwealth of Kentucky. </a:t>
            </a:r>
            <a:endParaRPr sz="1500">
              <a:highlight>
                <a:srgbClr val="F4F4F4"/>
              </a:highlight>
              <a:latin typeface="Verdana"/>
              <a:ea typeface="Verdana"/>
              <a:cs typeface="Verdana"/>
              <a:sym typeface="Verdana"/>
            </a:endParaRPr>
          </a:p>
          <a:p>
            <a:pPr marL="457200" lvl="0" indent="-323850" algn="l" rtl="0">
              <a:lnSpc>
                <a:spcPct val="115000"/>
              </a:lnSpc>
              <a:spcBef>
                <a:spcPts val="1200"/>
              </a:spcBef>
              <a:spcAft>
                <a:spcPts val="0"/>
              </a:spcAft>
              <a:buSzPts val="1500"/>
              <a:buFont typeface="Verdana"/>
              <a:buChar char="●"/>
            </a:pPr>
            <a:r>
              <a:rPr lang="en" sz="1500">
                <a:highlight>
                  <a:srgbClr val="F4F4F4"/>
                </a:highlight>
                <a:latin typeface="Verdana"/>
                <a:ea typeface="Verdana"/>
                <a:cs typeface="Verdana"/>
                <a:sym typeface="Verdana"/>
              </a:rPr>
              <a:t>Lottery proceeds fund millions annually in student financial aid awards, including the state’s need-based grant program, the merit-based Kentucky Educational Excellence Scholarship (KEES) program and the KHEAA Teacher Scholarship. </a:t>
            </a:r>
            <a:endParaRPr sz="1500">
              <a:highlight>
                <a:srgbClr val="F4F4F4"/>
              </a:highlight>
              <a:latin typeface="Verdana"/>
              <a:ea typeface="Verdana"/>
              <a:cs typeface="Verdana"/>
              <a:sym typeface="Verdana"/>
            </a:endParaRPr>
          </a:p>
          <a:p>
            <a:pPr marL="457200" lvl="0" indent="-323850" algn="l" rtl="0">
              <a:lnSpc>
                <a:spcPct val="115000"/>
              </a:lnSpc>
              <a:spcBef>
                <a:spcPts val="0"/>
              </a:spcBef>
              <a:spcAft>
                <a:spcPts val="0"/>
              </a:spcAft>
              <a:buSzPts val="1500"/>
              <a:buFont typeface="Verdana"/>
              <a:buChar char="●"/>
            </a:pPr>
            <a:r>
              <a:rPr lang="en" sz="1500">
                <a:highlight>
                  <a:srgbClr val="F4F4F4"/>
                </a:highlight>
                <a:latin typeface="Verdana"/>
                <a:ea typeface="Verdana"/>
                <a:cs typeface="Verdana"/>
                <a:sym typeface="Verdana"/>
              </a:rPr>
              <a:t>Types of KY/State Aid--see KHEAA website for full information on these aid opportunities:</a:t>
            </a:r>
            <a:endParaRPr sz="1500">
              <a:highlight>
                <a:srgbClr val="F4F4F4"/>
              </a:highlight>
              <a:latin typeface="Verdana"/>
              <a:ea typeface="Verdana"/>
              <a:cs typeface="Verdana"/>
              <a:sym typeface="Verdana"/>
            </a:endParaRPr>
          </a:p>
          <a:p>
            <a:pPr marL="914400" lvl="1" indent="-304800" algn="l" rtl="0">
              <a:lnSpc>
                <a:spcPct val="150000"/>
              </a:lnSpc>
              <a:spcBef>
                <a:spcPts val="0"/>
              </a:spcBef>
              <a:spcAft>
                <a:spcPts val="0"/>
              </a:spcAft>
              <a:buSzPts val="1200"/>
              <a:buFont typeface="Verdana"/>
              <a:buChar char="○"/>
            </a:pPr>
            <a:r>
              <a:rPr lang="en" sz="1200" u="sng">
                <a:highlight>
                  <a:srgbClr val="F4F4F4"/>
                </a:highlight>
                <a:latin typeface="Verdana"/>
                <a:ea typeface="Verdana"/>
                <a:cs typeface="Verdana"/>
                <a:sym typeface="Verdana"/>
                <a:hlinkClick r:id="rId3"/>
              </a:rPr>
              <a:t>KEES</a:t>
            </a:r>
            <a:endParaRPr sz="1200" u="sng">
              <a:highlight>
                <a:srgbClr val="F4F4F4"/>
              </a:highlight>
              <a:latin typeface="Verdana"/>
              <a:ea typeface="Verdana"/>
              <a:cs typeface="Verdana"/>
              <a:sym typeface="Verdana"/>
              <a:hlinkClick r:id="rId3"/>
            </a:endParaRPr>
          </a:p>
          <a:p>
            <a:pPr marL="914400" lvl="1" indent="-304800" algn="l" rtl="0">
              <a:lnSpc>
                <a:spcPct val="150000"/>
              </a:lnSpc>
              <a:spcBef>
                <a:spcPts val="0"/>
              </a:spcBef>
              <a:spcAft>
                <a:spcPts val="0"/>
              </a:spcAft>
              <a:buSzPts val="1200"/>
              <a:buFont typeface="Verdana"/>
              <a:buChar char="○"/>
            </a:pPr>
            <a:r>
              <a:rPr lang="en" sz="1200" u="sng">
                <a:highlight>
                  <a:srgbClr val="F4F4F4"/>
                </a:highlight>
                <a:latin typeface="Verdana"/>
                <a:ea typeface="Verdana"/>
                <a:cs typeface="Verdana"/>
                <a:sym typeface="Verdana"/>
                <a:hlinkClick r:id="rId4"/>
              </a:rPr>
              <a:t>College Access Program Grant(CAP)</a:t>
            </a:r>
            <a:endParaRPr sz="1200" u="sng">
              <a:highlight>
                <a:srgbClr val="F4F4F4"/>
              </a:highlight>
              <a:latin typeface="Verdana"/>
              <a:ea typeface="Verdana"/>
              <a:cs typeface="Verdana"/>
              <a:sym typeface="Verdana"/>
              <a:hlinkClick r:id="rId4"/>
            </a:endParaRPr>
          </a:p>
          <a:p>
            <a:pPr marL="914400" lvl="1" indent="-304800" algn="l" rtl="0">
              <a:lnSpc>
                <a:spcPct val="150000"/>
              </a:lnSpc>
              <a:spcBef>
                <a:spcPts val="0"/>
              </a:spcBef>
              <a:spcAft>
                <a:spcPts val="0"/>
              </a:spcAft>
              <a:buSzPts val="1200"/>
              <a:buFont typeface="Verdana"/>
              <a:buChar char="○"/>
            </a:pPr>
            <a:r>
              <a:rPr lang="en" sz="1200" u="sng">
                <a:highlight>
                  <a:srgbClr val="F4F4F4"/>
                </a:highlight>
                <a:latin typeface="Verdana"/>
                <a:ea typeface="Verdana"/>
                <a:cs typeface="Verdana"/>
                <a:sym typeface="Verdana"/>
                <a:hlinkClick r:id="rId5"/>
              </a:rPr>
              <a:t>Kentucky Tuition Grant (KTG)</a:t>
            </a:r>
            <a:endParaRPr sz="1200" u="sng">
              <a:highlight>
                <a:srgbClr val="F4F4F4"/>
              </a:highlight>
              <a:latin typeface="Verdana"/>
              <a:ea typeface="Verdana"/>
              <a:cs typeface="Verdana"/>
              <a:sym typeface="Verdana"/>
              <a:hlinkClick r:id="rId5"/>
            </a:endParaRPr>
          </a:p>
          <a:p>
            <a:pPr marL="914400" lvl="1" indent="-304800" algn="l" rtl="0">
              <a:lnSpc>
                <a:spcPct val="150000"/>
              </a:lnSpc>
              <a:spcBef>
                <a:spcPts val="0"/>
              </a:spcBef>
              <a:spcAft>
                <a:spcPts val="0"/>
              </a:spcAft>
              <a:buSzPts val="1200"/>
              <a:buFont typeface="Verdana"/>
              <a:buChar char="○"/>
            </a:pPr>
            <a:r>
              <a:rPr lang="en" sz="1200" u="sng">
                <a:highlight>
                  <a:srgbClr val="F4F4F4"/>
                </a:highlight>
                <a:latin typeface="Verdana"/>
                <a:ea typeface="Verdana"/>
                <a:cs typeface="Verdana"/>
                <a:sym typeface="Verdana"/>
                <a:hlinkClick r:id="rId6"/>
              </a:rPr>
              <a:t>Early Childhood Development Scholarship</a:t>
            </a:r>
            <a:endParaRPr sz="1200" u="sng">
              <a:highlight>
                <a:srgbClr val="F4F4F4"/>
              </a:highlight>
              <a:latin typeface="Verdana"/>
              <a:ea typeface="Verdana"/>
              <a:cs typeface="Verdana"/>
              <a:sym typeface="Verdana"/>
              <a:hlinkClick r:id="rId6"/>
            </a:endParaRPr>
          </a:p>
          <a:p>
            <a:pPr marL="914400" lvl="1" indent="-304800" algn="l" rtl="0">
              <a:lnSpc>
                <a:spcPct val="150000"/>
              </a:lnSpc>
              <a:spcBef>
                <a:spcPts val="0"/>
              </a:spcBef>
              <a:spcAft>
                <a:spcPts val="0"/>
              </a:spcAft>
              <a:buSzPts val="1200"/>
              <a:buFont typeface="Verdana"/>
              <a:buChar char="○"/>
            </a:pPr>
            <a:r>
              <a:rPr lang="en" sz="1200" u="sng">
                <a:highlight>
                  <a:srgbClr val="F4F4F4"/>
                </a:highlight>
                <a:latin typeface="Verdana"/>
                <a:ea typeface="Verdana"/>
                <a:cs typeface="Verdana"/>
                <a:sym typeface="Verdana"/>
                <a:hlinkClick r:id="rId7"/>
              </a:rPr>
              <a:t>Osteopathic Medicine Scholarship</a:t>
            </a:r>
            <a:endParaRPr sz="1200" u="sng">
              <a:highlight>
                <a:srgbClr val="F4F4F4"/>
              </a:highlight>
              <a:latin typeface="Verdana"/>
              <a:ea typeface="Verdana"/>
              <a:cs typeface="Verdana"/>
              <a:sym typeface="Verdana"/>
              <a:hlinkClick r:id="rId7"/>
            </a:endParaRPr>
          </a:p>
          <a:p>
            <a:pPr marL="914400" lvl="1" indent="-304800" algn="l" rtl="0">
              <a:lnSpc>
                <a:spcPct val="150000"/>
              </a:lnSpc>
              <a:spcBef>
                <a:spcPts val="0"/>
              </a:spcBef>
              <a:spcAft>
                <a:spcPts val="0"/>
              </a:spcAft>
              <a:buSzPts val="1200"/>
              <a:buFont typeface="Verdana"/>
              <a:buChar char="○"/>
            </a:pPr>
            <a:r>
              <a:rPr lang="en" sz="1200" u="sng">
                <a:highlight>
                  <a:srgbClr val="F4F4F4"/>
                </a:highlight>
                <a:latin typeface="Verdana"/>
                <a:ea typeface="Verdana"/>
                <a:cs typeface="Verdana"/>
                <a:sym typeface="Verdana"/>
                <a:hlinkClick r:id="rId8"/>
              </a:rPr>
              <a:t>Teacher Scholarship</a:t>
            </a:r>
            <a:endParaRPr sz="1200" u="sng">
              <a:highlight>
                <a:srgbClr val="F4F4F4"/>
              </a:highlight>
              <a:latin typeface="Verdana"/>
              <a:ea typeface="Verdana"/>
              <a:cs typeface="Verdana"/>
              <a:sym typeface="Verdana"/>
              <a:hlinkClick r:id="rId8"/>
            </a:endParaRPr>
          </a:p>
          <a:p>
            <a:pPr marL="914400" lvl="1" indent="-304800" algn="l" rtl="0">
              <a:lnSpc>
                <a:spcPct val="150000"/>
              </a:lnSpc>
              <a:spcBef>
                <a:spcPts val="0"/>
              </a:spcBef>
              <a:spcAft>
                <a:spcPts val="0"/>
              </a:spcAft>
              <a:buSzPts val="1200"/>
              <a:buFont typeface="Verdana"/>
              <a:buChar char="○"/>
            </a:pPr>
            <a:r>
              <a:rPr lang="en" sz="1200" u="sng">
                <a:highlight>
                  <a:srgbClr val="F4F4F4"/>
                </a:highlight>
                <a:latin typeface="Verdana"/>
                <a:ea typeface="Verdana"/>
                <a:cs typeface="Verdana"/>
                <a:sym typeface="Verdana"/>
                <a:hlinkClick r:id="rId9"/>
              </a:rPr>
              <a:t>Dual Credit Scholarship Program</a:t>
            </a:r>
            <a:endParaRPr sz="1200" u="sng">
              <a:highlight>
                <a:srgbClr val="F4F4F4"/>
              </a:highlight>
              <a:latin typeface="Verdana"/>
              <a:ea typeface="Verdana"/>
              <a:cs typeface="Verdana"/>
              <a:sym typeface="Verdana"/>
              <a:hlinkClick r:id="rId9"/>
            </a:endParaRPr>
          </a:p>
          <a:p>
            <a:pPr marL="914400" lvl="1" indent="-304800" algn="l" rtl="0">
              <a:lnSpc>
                <a:spcPct val="150000"/>
              </a:lnSpc>
              <a:spcBef>
                <a:spcPts val="0"/>
              </a:spcBef>
              <a:spcAft>
                <a:spcPts val="0"/>
              </a:spcAft>
              <a:buSzPts val="1200"/>
              <a:buFont typeface="Verdana"/>
              <a:buChar char="○"/>
            </a:pPr>
            <a:r>
              <a:rPr lang="en" sz="1200" u="sng">
                <a:highlight>
                  <a:srgbClr val="F4F4F4"/>
                </a:highlight>
                <a:latin typeface="Verdana"/>
                <a:ea typeface="Verdana"/>
                <a:cs typeface="Verdana"/>
                <a:sym typeface="Verdana"/>
                <a:hlinkClick r:id="rId10"/>
              </a:rPr>
              <a:t>Work Ready Kentucky Dual Credit Scholarship</a:t>
            </a:r>
            <a:endParaRPr sz="1200" u="sng">
              <a:highlight>
                <a:srgbClr val="F4F4F4"/>
              </a:highlight>
              <a:latin typeface="Verdana"/>
              <a:ea typeface="Verdana"/>
              <a:cs typeface="Verdana"/>
              <a:sym typeface="Verdana"/>
              <a:hlinkClick r:id="rId10"/>
            </a:endParaRPr>
          </a:p>
          <a:p>
            <a:pPr marL="914400" lvl="1" indent="-304800" algn="l" rtl="0">
              <a:lnSpc>
                <a:spcPct val="150000"/>
              </a:lnSpc>
              <a:spcBef>
                <a:spcPts val="0"/>
              </a:spcBef>
              <a:spcAft>
                <a:spcPts val="0"/>
              </a:spcAft>
              <a:buSzPts val="1200"/>
              <a:buFont typeface="Verdana"/>
              <a:buChar char="○"/>
            </a:pPr>
            <a:r>
              <a:rPr lang="en" sz="1200">
                <a:highlight>
                  <a:srgbClr val="F4F4F4"/>
                </a:highlight>
                <a:uFill>
                  <a:noFill/>
                </a:uFill>
                <a:latin typeface="Verdana"/>
                <a:ea typeface="Verdana"/>
                <a:cs typeface="Verdana"/>
                <a:sym typeface="Verdana"/>
                <a:hlinkClick r:id="rId11"/>
              </a:rPr>
              <a:t>Work Ready Kentucky Scholarship</a:t>
            </a:r>
            <a:endParaRPr sz="1200">
              <a:highlight>
                <a:srgbClr val="F4F4F4"/>
              </a:highlight>
              <a:uFill>
                <a:noFill/>
              </a:uFill>
              <a:latin typeface="Verdana"/>
              <a:ea typeface="Verdana"/>
              <a:cs typeface="Verdana"/>
              <a:sym typeface="Verdana"/>
              <a:hlinkClick r:id="rId11"/>
            </a:endParaRPr>
          </a:p>
          <a:p>
            <a:pPr marL="0" lvl="0" indent="0" algn="l" rtl="0">
              <a:lnSpc>
                <a:spcPct val="115000"/>
              </a:lnSpc>
              <a:spcBef>
                <a:spcPts val="1200"/>
              </a:spcBef>
              <a:spcAft>
                <a:spcPts val="200"/>
              </a:spcAft>
              <a:buNone/>
            </a:pPr>
            <a:endParaRPr sz="1500">
              <a:solidFill>
                <a:srgbClr val="000066"/>
              </a:solidFill>
              <a:highlight>
                <a:srgbClr val="F4F4F4"/>
              </a:highlight>
              <a:latin typeface="Verdana"/>
              <a:ea typeface="Verdana"/>
              <a:cs typeface="Verdana"/>
              <a:sym typeface="Verdana"/>
            </a:endParaRPr>
          </a:p>
        </p:txBody>
      </p:sp>
      <p:pic>
        <p:nvPicPr>
          <p:cNvPr id="170" name="Google Shape;170;p28"/>
          <p:cNvPicPr preferRelativeResize="0"/>
          <p:nvPr/>
        </p:nvPicPr>
        <p:blipFill>
          <a:blip r:embed="rId12">
            <a:alphaModFix/>
          </a:blip>
          <a:stretch>
            <a:fillRect/>
          </a:stretch>
        </p:blipFill>
        <p:spPr>
          <a:xfrm>
            <a:off x="6283813" y="2883425"/>
            <a:ext cx="2466975" cy="1847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174"/>
        <p:cNvGrpSpPr/>
        <p:nvPr/>
      </p:nvGrpSpPr>
      <p:grpSpPr>
        <a:xfrm>
          <a:off x="0" y="0"/>
          <a:ext cx="0" cy="0"/>
          <a:chOff x="0" y="0"/>
          <a:chExt cx="0" cy="0"/>
        </a:xfrm>
      </p:grpSpPr>
      <p:sp>
        <p:nvSpPr>
          <p:cNvPr id="175" name="Google Shape;175;p29"/>
          <p:cNvSpPr txBox="1">
            <a:spLocks noGrp="1"/>
          </p:cNvSpPr>
          <p:nvPr>
            <p:ph type="ctrTitle"/>
          </p:nvPr>
        </p:nvSpPr>
        <p:spPr>
          <a:xfrm>
            <a:off x="415500" y="170475"/>
            <a:ext cx="8313000" cy="1542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8200">
                <a:latin typeface="Caveat"/>
                <a:ea typeface="Caveat"/>
                <a:cs typeface="Caveat"/>
                <a:sym typeface="Caveat"/>
              </a:rPr>
              <a:t>Congrats Grads!</a:t>
            </a:r>
            <a:endParaRPr sz="8200">
              <a:latin typeface="Caveat"/>
              <a:ea typeface="Caveat"/>
              <a:cs typeface="Caveat"/>
              <a:sym typeface="Caveat"/>
            </a:endParaRPr>
          </a:p>
        </p:txBody>
      </p:sp>
      <p:sp>
        <p:nvSpPr>
          <p:cNvPr id="176" name="Google Shape;176;p29"/>
          <p:cNvSpPr txBox="1">
            <a:spLocks noGrp="1"/>
          </p:cNvSpPr>
          <p:nvPr>
            <p:ph type="subTitle" idx="1"/>
          </p:nvPr>
        </p:nvSpPr>
        <p:spPr>
          <a:xfrm>
            <a:off x="311713" y="363377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Caveat"/>
                <a:ea typeface="Caveat"/>
                <a:cs typeface="Caveat"/>
                <a:sym typeface="Caveat"/>
              </a:rPr>
              <a:t>Good luck in all your future endeavors...</a:t>
            </a:r>
            <a:endParaRPr>
              <a:latin typeface="Caveat"/>
              <a:ea typeface="Caveat"/>
              <a:cs typeface="Caveat"/>
              <a:sym typeface="Caveat"/>
            </a:endParaRPr>
          </a:p>
        </p:txBody>
      </p:sp>
      <p:sp>
        <p:nvSpPr>
          <p:cNvPr id="177" name="Google Shape;177;p29"/>
          <p:cNvSpPr txBox="1"/>
          <p:nvPr/>
        </p:nvSpPr>
        <p:spPr>
          <a:xfrm>
            <a:off x="614625" y="4564475"/>
            <a:ext cx="8305500" cy="428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r" rtl="0">
              <a:spcBef>
                <a:spcPts val="0"/>
              </a:spcBef>
              <a:spcAft>
                <a:spcPts val="0"/>
              </a:spcAft>
              <a:buNone/>
            </a:pPr>
            <a:r>
              <a:rPr lang="en" sz="800"/>
              <a:t>Sources:  JCTC website, KHEAA website, FAFSA website, </a:t>
            </a:r>
            <a:r>
              <a:rPr lang="en" sz="800">
                <a:solidFill>
                  <a:schemeClr val="dk1"/>
                </a:solidFill>
              </a:rPr>
              <a:t>CNN Money website/article at money.cnn.com</a:t>
            </a:r>
            <a:endParaRPr sz="800"/>
          </a:p>
          <a:p>
            <a:pPr marL="0" lvl="0" indent="0" algn="r" rtl="0">
              <a:spcBef>
                <a:spcPts val="0"/>
              </a:spcBef>
              <a:spcAft>
                <a:spcPts val="0"/>
              </a:spcAft>
              <a:buNone/>
            </a:pPr>
            <a:r>
              <a:rPr lang="en" sz="800"/>
              <a:t>Melissa Tabor retired financial aid and admissions officer, JCTC</a:t>
            </a:r>
            <a:endParaRPr sz="800"/>
          </a:p>
          <a:p>
            <a:pPr marL="0" lvl="0" indent="0" algn="l" rtl="0">
              <a:spcBef>
                <a:spcPts val="0"/>
              </a:spcBef>
              <a:spcAft>
                <a:spcPts val="0"/>
              </a:spcAft>
              <a:buNone/>
            </a:pPr>
            <a:endParaRPr/>
          </a:p>
        </p:txBody>
      </p:sp>
      <p:pic>
        <p:nvPicPr>
          <p:cNvPr id="178" name="Google Shape;178;p29"/>
          <p:cNvPicPr preferRelativeResize="0"/>
          <p:nvPr/>
        </p:nvPicPr>
        <p:blipFill>
          <a:blip r:embed="rId3">
            <a:alphaModFix/>
          </a:blip>
          <a:stretch>
            <a:fillRect/>
          </a:stretch>
        </p:blipFill>
        <p:spPr>
          <a:xfrm>
            <a:off x="3338513" y="1647825"/>
            <a:ext cx="2466975" cy="1847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a:solidFill>
                  <a:srgbClr val="FF9900"/>
                </a:solidFill>
                <a:latin typeface="Caveat"/>
                <a:ea typeface="Caveat"/>
                <a:cs typeface="Caveat"/>
                <a:sym typeface="Caveat"/>
              </a:rPr>
              <a:t>What’s it going to cost me??</a:t>
            </a:r>
            <a:endParaRPr sz="4400">
              <a:solidFill>
                <a:srgbClr val="FF9900"/>
              </a:solidFill>
              <a:latin typeface="Caveat"/>
              <a:ea typeface="Caveat"/>
              <a:cs typeface="Caveat"/>
              <a:sym typeface="Caveat"/>
            </a:endParaRPr>
          </a:p>
        </p:txBody>
      </p:sp>
      <p:sp>
        <p:nvSpPr>
          <p:cNvPr id="62" name="Google Shape;62;p14"/>
          <p:cNvSpPr txBox="1">
            <a:spLocks noGrp="1"/>
          </p:cNvSpPr>
          <p:nvPr>
            <p:ph type="body" idx="1"/>
          </p:nvPr>
        </p:nvSpPr>
        <p:spPr>
          <a:xfrm>
            <a:off x="473925" y="1268450"/>
            <a:ext cx="8257800" cy="332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700"/>
              <a:t>Most private colleges/universities (like Bellarmine, Spalding) cost about $46,000 including tuition, room, board, and fees but most students usually only have to pay about</a:t>
            </a:r>
            <a:r>
              <a:rPr lang="en" sz="1700">
                <a:highlight>
                  <a:srgbClr val="00FF00"/>
                </a:highlight>
              </a:rPr>
              <a:t> $27,000</a:t>
            </a:r>
            <a:endParaRPr sz="1700"/>
          </a:p>
          <a:p>
            <a:pPr marL="0" lvl="0" indent="0" algn="ctr" rtl="0">
              <a:spcBef>
                <a:spcPts val="1600"/>
              </a:spcBef>
              <a:spcAft>
                <a:spcPts val="0"/>
              </a:spcAft>
              <a:buNone/>
            </a:pPr>
            <a:r>
              <a:rPr lang="en" sz="1700"/>
              <a:t>Most public colleges/universities (like UofL, UK) cost about $21,000 including tuition, room, board, and fees but most students usually only have to pay about </a:t>
            </a:r>
            <a:r>
              <a:rPr lang="en" sz="1700">
                <a:highlight>
                  <a:srgbClr val="00FF00"/>
                </a:highlight>
              </a:rPr>
              <a:t>$15,000</a:t>
            </a:r>
            <a:endParaRPr sz="1700">
              <a:highlight>
                <a:srgbClr val="00FF00"/>
              </a:highlight>
            </a:endParaRPr>
          </a:p>
          <a:p>
            <a:pPr marL="0" lvl="0" indent="0" algn="l" rtl="0">
              <a:spcBef>
                <a:spcPts val="1600"/>
              </a:spcBef>
              <a:spcAft>
                <a:spcPts val="0"/>
              </a:spcAft>
              <a:buNone/>
            </a:pPr>
            <a:r>
              <a:rPr lang="en" sz="1700"/>
              <a:t>Each individual school will provide you an aid report that tells you your estimated aid and personal costs that you will have to pay.</a:t>
            </a:r>
            <a:endParaRPr sz="1700"/>
          </a:p>
          <a:p>
            <a:pPr marL="0" lvl="0" indent="0" algn="ctr" rtl="0">
              <a:spcBef>
                <a:spcPts val="1600"/>
              </a:spcBef>
              <a:spcAft>
                <a:spcPts val="0"/>
              </a:spcAft>
              <a:buNone/>
            </a:pPr>
            <a:endParaRPr sz="2600"/>
          </a:p>
          <a:p>
            <a:pPr marL="0" lvl="0" indent="0" algn="ctr" rtl="0">
              <a:spcBef>
                <a:spcPts val="1600"/>
              </a:spcBef>
              <a:spcAft>
                <a:spcPts val="1600"/>
              </a:spcAft>
              <a:buNone/>
            </a:pPr>
            <a:endParaRPr sz="2600"/>
          </a:p>
        </p:txBody>
      </p:sp>
      <p:pic>
        <p:nvPicPr>
          <p:cNvPr id="63" name="Google Shape;63;p14"/>
          <p:cNvPicPr preferRelativeResize="0"/>
          <p:nvPr/>
        </p:nvPicPr>
        <p:blipFill>
          <a:blip r:embed="rId3">
            <a:alphaModFix/>
          </a:blip>
          <a:stretch>
            <a:fillRect/>
          </a:stretch>
        </p:blipFill>
        <p:spPr>
          <a:xfrm>
            <a:off x="7192525" y="249550"/>
            <a:ext cx="1449269" cy="963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a:solidFill>
                  <a:srgbClr val="FF9900"/>
                </a:solidFill>
                <a:latin typeface="Caveat"/>
                <a:ea typeface="Caveat"/>
                <a:cs typeface="Caveat"/>
                <a:sym typeface="Caveat"/>
              </a:rPr>
              <a:t>Sample Aid Award</a:t>
            </a:r>
            <a:endParaRPr sz="4000">
              <a:solidFill>
                <a:srgbClr val="FF9900"/>
              </a:solidFill>
              <a:latin typeface="Caveat"/>
              <a:ea typeface="Caveat"/>
              <a:cs typeface="Caveat"/>
              <a:sym typeface="Caveat"/>
            </a:endParaRPr>
          </a:p>
        </p:txBody>
      </p:sp>
      <p:sp>
        <p:nvSpPr>
          <p:cNvPr id="69" name="Google Shape;69;p15"/>
          <p:cNvSpPr txBox="1">
            <a:spLocks noGrp="1"/>
          </p:cNvSpPr>
          <p:nvPr>
            <p:ph type="body" idx="1"/>
          </p:nvPr>
        </p:nvSpPr>
        <p:spPr>
          <a:xfrm>
            <a:off x="480850" y="1268450"/>
            <a:ext cx="4530300" cy="3735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sz="2600"/>
          </a:p>
        </p:txBody>
      </p:sp>
      <p:pic>
        <p:nvPicPr>
          <p:cNvPr id="70" name="Google Shape;70;p15"/>
          <p:cNvPicPr preferRelativeResize="0"/>
          <p:nvPr/>
        </p:nvPicPr>
        <p:blipFill>
          <a:blip r:embed="rId3">
            <a:alphaModFix/>
          </a:blip>
          <a:stretch>
            <a:fillRect/>
          </a:stretch>
        </p:blipFill>
        <p:spPr>
          <a:xfrm>
            <a:off x="650500" y="1268450"/>
            <a:ext cx="4191000" cy="3391350"/>
          </a:xfrm>
          <a:prstGeom prst="rect">
            <a:avLst/>
          </a:prstGeom>
          <a:noFill/>
          <a:ln>
            <a:noFill/>
          </a:ln>
        </p:spPr>
      </p:pic>
      <p:cxnSp>
        <p:nvCxnSpPr>
          <p:cNvPr id="71" name="Google Shape;71;p15"/>
          <p:cNvCxnSpPr/>
          <p:nvPr/>
        </p:nvCxnSpPr>
        <p:spPr>
          <a:xfrm flipH="1">
            <a:off x="5073900" y="1798100"/>
            <a:ext cx="1602900" cy="209100"/>
          </a:xfrm>
          <a:prstGeom prst="straightConnector1">
            <a:avLst/>
          </a:prstGeom>
          <a:noFill/>
          <a:ln w="9525" cap="flat" cmpd="sng">
            <a:solidFill>
              <a:schemeClr val="dk2"/>
            </a:solidFill>
            <a:prstDash val="solid"/>
            <a:round/>
            <a:headEnd type="none" w="med" len="med"/>
            <a:tailEnd type="triangle" w="med" len="med"/>
          </a:ln>
        </p:spPr>
      </p:cxnSp>
      <p:sp>
        <p:nvSpPr>
          <p:cNvPr id="72" name="Google Shape;72;p15"/>
          <p:cNvSpPr txBox="1"/>
          <p:nvPr/>
        </p:nvSpPr>
        <p:spPr>
          <a:xfrm>
            <a:off x="6739550" y="1086675"/>
            <a:ext cx="2307000" cy="1485000"/>
          </a:xfrm>
          <a:prstGeom prst="rect">
            <a:avLst/>
          </a:prstGeom>
          <a:noFill/>
          <a:ln w="9525" cap="flat" cmpd="sng">
            <a:solidFill>
              <a:srgbClr val="FF99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Award will show you total tuition amount.  Some will show you the full year and some will show you BY SEMESTER and some show both.</a:t>
            </a:r>
            <a:endParaRPr>
              <a:latin typeface="Lato"/>
              <a:ea typeface="Lato"/>
              <a:cs typeface="Lato"/>
              <a:sym typeface="Lato"/>
            </a:endParaRPr>
          </a:p>
        </p:txBody>
      </p:sp>
      <p:cxnSp>
        <p:nvCxnSpPr>
          <p:cNvPr id="73" name="Google Shape;73;p15"/>
          <p:cNvCxnSpPr/>
          <p:nvPr/>
        </p:nvCxnSpPr>
        <p:spPr>
          <a:xfrm flipH="1">
            <a:off x="5004225" y="3721725"/>
            <a:ext cx="1003500" cy="432000"/>
          </a:xfrm>
          <a:prstGeom prst="straightConnector1">
            <a:avLst/>
          </a:prstGeom>
          <a:noFill/>
          <a:ln w="9525" cap="flat" cmpd="sng">
            <a:solidFill>
              <a:schemeClr val="dk2"/>
            </a:solidFill>
            <a:prstDash val="solid"/>
            <a:round/>
            <a:headEnd type="none" w="med" len="med"/>
            <a:tailEnd type="triangle" w="med" len="med"/>
          </a:ln>
        </p:spPr>
      </p:cxnSp>
      <p:sp>
        <p:nvSpPr>
          <p:cNvPr id="74" name="Google Shape;74;p15"/>
          <p:cNvSpPr txBox="1"/>
          <p:nvPr/>
        </p:nvSpPr>
        <p:spPr>
          <a:xfrm>
            <a:off x="6112100" y="2697175"/>
            <a:ext cx="2794800" cy="1600200"/>
          </a:xfrm>
          <a:prstGeom prst="rect">
            <a:avLst/>
          </a:prstGeom>
          <a:noFill/>
          <a:ln w="9525" cap="flat" cmpd="sng">
            <a:solidFill>
              <a:srgbClr val="FF99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Next it will list any scholarships, grants, loans you have already received.  These are YEARLY awards so these amounts will be cut in half.  ($5,550 means you will receive $2775 for fall and $2775 for spring semesters.)</a:t>
            </a:r>
            <a:endParaRPr>
              <a:latin typeface="Lato"/>
              <a:ea typeface="Lato"/>
              <a:cs typeface="Lato"/>
              <a:sym typeface="Lato"/>
            </a:endParaRPr>
          </a:p>
        </p:txBody>
      </p:sp>
      <p:cxnSp>
        <p:nvCxnSpPr>
          <p:cNvPr id="75" name="Google Shape;75;p15"/>
          <p:cNvCxnSpPr>
            <a:stCxn id="74" idx="1"/>
            <a:endCxn id="69" idx="3"/>
          </p:cNvCxnSpPr>
          <p:nvPr/>
        </p:nvCxnSpPr>
        <p:spPr>
          <a:xfrm rot="10800000">
            <a:off x="5011100" y="3136375"/>
            <a:ext cx="1101000" cy="360900"/>
          </a:xfrm>
          <a:prstGeom prst="straightConnector1">
            <a:avLst/>
          </a:prstGeom>
          <a:noFill/>
          <a:ln w="9525" cap="flat" cmpd="sng">
            <a:solidFill>
              <a:schemeClr val="dk2"/>
            </a:solidFill>
            <a:prstDash val="solid"/>
            <a:round/>
            <a:headEnd type="none" w="med" len="med"/>
            <a:tailEnd type="triangle" w="med" len="med"/>
          </a:ln>
        </p:spPr>
      </p:cxnSp>
      <p:cxnSp>
        <p:nvCxnSpPr>
          <p:cNvPr id="76" name="Google Shape;76;p15"/>
          <p:cNvCxnSpPr/>
          <p:nvPr/>
        </p:nvCxnSpPr>
        <p:spPr>
          <a:xfrm rot="10800000">
            <a:off x="5031975" y="4572000"/>
            <a:ext cx="599400" cy="0"/>
          </a:xfrm>
          <a:prstGeom prst="straightConnector1">
            <a:avLst/>
          </a:prstGeom>
          <a:noFill/>
          <a:ln w="9525" cap="flat" cmpd="sng">
            <a:solidFill>
              <a:schemeClr val="dk2"/>
            </a:solidFill>
            <a:prstDash val="solid"/>
            <a:round/>
            <a:headEnd type="none" w="med" len="med"/>
            <a:tailEnd type="triangle" w="med" len="med"/>
          </a:ln>
        </p:spPr>
      </p:cxnSp>
      <p:sp>
        <p:nvSpPr>
          <p:cNvPr id="77" name="Google Shape;77;p15"/>
          <p:cNvSpPr txBox="1"/>
          <p:nvPr/>
        </p:nvSpPr>
        <p:spPr>
          <a:xfrm>
            <a:off x="5631375" y="4378175"/>
            <a:ext cx="3415200" cy="717600"/>
          </a:xfrm>
          <a:prstGeom prst="rect">
            <a:avLst/>
          </a:prstGeom>
          <a:noFill/>
          <a:ln w="9525" cap="flat" cmpd="sng">
            <a:solidFill>
              <a:srgbClr val="FF99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Any balance amount that appears means you must pay out of pocket or find additional funding.</a:t>
            </a:r>
            <a:endParaRPr>
              <a:latin typeface="Lato"/>
              <a:ea typeface="Lato"/>
              <a:cs typeface="Lato"/>
              <a:sym typeface="Lato"/>
            </a:endParaRPr>
          </a:p>
        </p:txBody>
      </p:sp>
      <p:pic>
        <p:nvPicPr>
          <p:cNvPr id="78" name="Google Shape;78;p15"/>
          <p:cNvPicPr preferRelativeResize="0"/>
          <p:nvPr/>
        </p:nvPicPr>
        <p:blipFill>
          <a:blip r:embed="rId4">
            <a:alphaModFix/>
          </a:blip>
          <a:stretch>
            <a:fillRect/>
          </a:stretch>
        </p:blipFill>
        <p:spPr>
          <a:xfrm>
            <a:off x="4989072" y="94172"/>
            <a:ext cx="1602900" cy="1602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0" y="0"/>
            <a:ext cx="8520600" cy="40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300">
                <a:solidFill>
                  <a:srgbClr val="FF9900"/>
                </a:solidFill>
                <a:latin typeface="Caveat"/>
                <a:ea typeface="Caveat"/>
                <a:cs typeface="Caveat"/>
                <a:sym typeface="Caveat"/>
              </a:rPr>
              <a:t>FAFSA? What does that mean?</a:t>
            </a:r>
            <a:endParaRPr sz="4300">
              <a:solidFill>
                <a:srgbClr val="FF9900"/>
              </a:solidFill>
              <a:latin typeface="Caveat"/>
              <a:ea typeface="Caveat"/>
              <a:cs typeface="Caveat"/>
              <a:sym typeface="Caveat"/>
            </a:endParaRPr>
          </a:p>
        </p:txBody>
      </p:sp>
      <p:sp>
        <p:nvSpPr>
          <p:cNvPr id="84" name="Google Shape;84;p16"/>
          <p:cNvSpPr txBox="1">
            <a:spLocks noGrp="1"/>
          </p:cNvSpPr>
          <p:nvPr>
            <p:ph type="body" idx="1"/>
          </p:nvPr>
        </p:nvSpPr>
        <p:spPr>
          <a:xfrm>
            <a:off x="473925" y="780575"/>
            <a:ext cx="6899700" cy="4223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600">
                <a:solidFill>
                  <a:srgbClr val="FF9900"/>
                </a:solidFill>
              </a:rPr>
              <a:t>FAFSA</a:t>
            </a:r>
            <a:r>
              <a:rPr lang="en" sz="1600"/>
              <a:t>=Free Application for Federal Student Aid</a:t>
            </a:r>
            <a:endParaRPr sz="1600"/>
          </a:p>
          <a:p>
            <a:pPr marL="0" lvl="0" indent="0" algn="ctr" rtl="0">
              <a:lnSpc>
                <a:spcPct val="100000"/>
              </a:lnSpc>
              <a:spcBef>
                <a:spcPts val="1600"/>
              </a:spcBef>
              <a:spcAft>
                <a:spcPts val="0"/>
              </a:spcAft>
              <a:buNone/>
            </a:pPr>
            <a:r>
              <a:rPr lang="en" sz="1600" u="sng">
                <a:solidFill>
                  <a:schemeClr val="hlink"/>
                </a:solidFill>
                <a:hlinkClick r:id="rId3"/>
              </a:rPr>
              <a:t>www.fafsa.ed.gov</a:t>
            </a:r>
            <a:r>
              <a:rPr lang="en" sz="1600"/>
              <a:t> if you are being charged you are at the wrong address.</a:t>
            </a:r>
            <a:endParaRPr sz="1600"/>
          </a:p>
          <a:p>
            <a:pPr marL="0" lvl="0" indent="0" algn="ctr" rtl="0">
              <a:lnSpc>
                <a:spcPct val="100000"/>
              </a:lnSpc>
              <a:spcBef>
                <a:spcPts val="1600"/>
              </a:spcBef>
              <a:spcAft>
                <a:spcPts val="0"/>
              </a:spcAft>
              <a:buNone/>
            </a:pPr>
            <a:r>
              <a:rPr lang="en" sz="1600"/>
              <a:t>Complete EVERY YEAR beginning October 1!</a:t>
            </a:r>
            <a:endParaRPr sz="1600"/>
          </a:p>
          <a:p>
            <a:pPr marL="0" lvl="0" indent="0" algn="ctr" rtl="0">
              <a:lnSpc>
                <a:spcPct val="100000"/>
              </a:lnSpc>
              <a:spcBef>
                <a:spcPts val="1600"/>
              </a:spcBef>
              <a:spcAft>
                <a:spcPts val="0"/>
              </a:spcAft>
              <a:buNone/>
            </a:pPr>
            <a:r>
              <a:rPr lang="en" sz="1600">
                <a:solidFill>
                  <a:srgbClr val="FF9900"/>
                </a:solidFill>
              </a:rPr>
              <a:t>Prior Prior Year ?? What is that?</a:t>
            </a:r>
            <a:endParaRPr sz="1600">
              <a:solidFill>
                <a:srgbClr val="FF9900"/>
              </a:solidFill>
            </a:endParaRPr>
          </a:p>
          <a:p>
            <a:pPr marL="457200" lvl="0" indent="-298450" algn="ctr" rtl="0">
              <a:lnSpc>
                <a:spcPct val="100000"/>
              </a:lnSpc>
              <a:spcBef>
                <a:spcPts val="1600"/>
              </a:spcBef>
              <a:spcAft>
                <a:spcPts val="0"/>
              </a:spcAft>
              <a:buSzPts val="1100"/>
              <a:buChar char="●"/>
            </a:pPr>
            <a:r>
              <a:rPr lang="en" sz="1100"/>
              <a:t>For Fall 2020, Spring 2021, and Summer 2021 will need 2018 taxes</a:t>
            </a:r>
            <a:endParaRPr sz="1100"/>
          </a:p>
          <a:p>
            <a:pPr marL="457200" lvl="0" indent="-298450" algn="ctr" rtl="0">
              <a:lnSpc>
                <a:spcPct val="100000"/>
              </a:lnSpc>
              <a:spcBef>
                <a:spcPts val="0"/>
              </a:spcBef>
              <a:spcAft>
                <a:spcPts val="0"/>
              </a:spcAft>
              <a:buSzPts val="1100"/>
              <a:buChar char="●"/>
            </a:pPr>
            <a:r>
              <a:rPr lang="en" sz="1100"/>
              <a:t>For Fall 2021, Spring 2022, and Summer 2022 will need 2019 taxes</a:t>
            </a:r>
            <a:endParaRPr sz="1100"/>
          </a:p>
          <a:p>
            <a:pPr marL="0" lvl="0" indent="0" algn="ctr" rtl="0">
              <a:spcBef>
                <a:spcPts val="1600"/>
              </a:spcBef>
              <a:spcAft>
                <a:spcPts val="0"/>
              </a:spcAft>
              <a:buNone/>
            </a:pPr>
            <a:r>
              <a:rPr lang="en" sz="1600">
                <a:solidFill>
                  <a:srgbClr val="FF9900"/>
                </a:solidFill>
              </a:rPr>
              <a:t>FSA ID?? </a:t>
            </a:r>
            <a:r>
              <a:rPr lang="en" sz="1600" u="sng">
                <a:solidFill>
                  <a:schemeClr val="hlink"/>
                </a:solidFill>
                <a:hlinkClick r:id="rId4"/>
              </a:rPr>
              <a:t>www.studentaid.gov/fsa-id/create-account</a:t>
            </a:r>
            <a:endParaRPr sz="1600">
              <a:solidFill>
                <a:srgbClr val="FF9900"/>
              </a:solidFill>
            </a:endParaRPr>
          </a:p>
          <a:p>
            <a:pPr marL="0" lvl="0" indent="0" algn="l" rtl="0">
              <a:spcBef>
                <a:spcPts val="1600"/>
              </a:spcBef>
              <a:spcAft>
                <a:spcPts val="0"/>
              </a:spcAft>
              <a:buNone/>
            </a:pPr>
            <a:r>
              <a:rPr lang="en" sz="1500"/>
              <a:t>Allows students and parents to identify themselves electronically, login to the FAFSA, and sign the FAFSA electronically. It is easier if you sign up for the FSAID first but can wait until it asks for it in the FAFSA. </a:t>
            </a:r>
            <a:endParaRPr sz="1500"/>
          </a:p>
          <a:p>
            <a:pPr marL="0" lvl="0" indent="0" algn="l" rtl="0">
              <a:spcBef>
                <a:spcPts val="1600"/>
              </a:spcBef>
              <a:spcAft>
                <a:spcPts val="0"/>
              </a:spcAft>
              <a:buNone/>
            </a:pPr>
            <a:r>
              <a:rPr lang="en" sz="1500"/>
              <a:t>Both you and your parent(s) will have to have a FSAID.</a:t>
            </a:r>
            <a:endParaRPr sz="1500"/>
          </a:p>
          <a:p>
            <a:pPr marL="0" lvl="0" indent="0" algn="ctr" rtl="0">
              <a:spcBef>
                <a:spcPts val="1600"/>
              </a:spcBef>
              <a:spcAft>
                <a:spcPts val="1600"/>
              </a:spcAft>
              <a:buNone/>
            </a:pPr>
            <a:endParaRPr sz="2000"/>
          </a:p>
        </p:txBody>
      </p:sp>
      <p:pic>
        <p:nvPicPr>
          <p:cNvPr id="85" name="Google Shape;85;p16"/>
          <p:cNvPicPr preferRelativeResize="0"/>
          <p:nvPr/>
        </p:nvPicPr>
        <p:blipFill>
          <a:blip r:embed="rId5">
            <a:alphaModFix/>
          </a:blip>
          <a:stretch>
            <a:fillRect/>
          </a:stretch>
        </p:blipFill>
        <p:spPr>
          <a:xfrm>
            <a:off x="7649945" y="0"/>
            <a:ext cx="1344575" cy="1338600"/>
          </a:xfrm>
          <a:prstGeom prst="rect">
            <a:avLst/>
          </a:prstGeom>
          <a:noFill/>
          <a:ln>
            <a:noFill/>
          </a:ln>
        </p:spPr>
      </p:pic>
      <p:sp>
        <p:nvSpPr>
          <p:cNvPr id="86" name="Google Shape;86;p16"/>
          <p:cNvSpPr txBox="1"/>
          <p:nvPr/>
        </p:nvSpPr>
        <p:spPr>
          <a:xfrm>
            <a:off x="7290000" y="2634475"/>
            <a:ext cx="1854000" cy="2369400"/>
          </a:xfrm>
          <a:prstGeom prst="rect">
            <a:avLst/>
          </a:prstGeom>
          <a:noFill/>
          <a:ln w="9525" cap="flat" cmpd="sng">
            <a:solidFill>
              <a:srgbClr val="FF99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100">
                <a:solidFill>
                  <a:schemeClr val="dk2"/>
                </a:solidFill>
              </a:rPr>
              <a:t>You will need the following for both you and your parents:</a:t>
            </a:r>
            <a:endParaRPr sz="1100">
              <a:solidFill>
                <a:schemeClr val="dk2"/>
              </a:solidFill>
            </a:endParaRPr>
          </a:p>
          <a:p>
            <a:pPr marL="457200" lvl="0" indent="-298450" algn="l" rtl="0">
              <a:lnSpc>
                <a:spcPct val="115000"/>
              </a:lnSpc>
              <a:spcBef>
                <a:spcPts val="1600"/>
              </a:spcBef>
              <a:spcAft>
                <a:spcPts val="0"/>
              </a:spcAft>
              <a:buClr>
                <a:schemeClr val="dk2"/>
              </a:buClr>
              <a:buSzPts val="1100"/>
              <a:buChar char="●"/>
            </a:pPr>
            <a:r>
              <a:rPr lang="en" sz="1100">
                <a:solidFill>
                  <a:schemeClr val="dk2"/>
                </a:solidFill>
              </a:rPr>
              <a:t>social security #</a:t>
            </a:r>
            <a:endParaRPr sz="1100">
              <a:solidFill>
                <a:schemeClr val="dk2"/>
              </a:solidFill>
            </a:endParaRPr>
          </a:p>
          <a:p>
            <a:pPr marL="457200" lvl="0" indent="-298450" algn="l" rtl="0">
              <a:lnSpc>
                <a:spcPct val="115000"/>
              </a:lnSpc>
              <a:spcBef>
                <a:spcPts val="0"/>
              </a:spcBef>
              <a:spcAft>
                <a:spcPts val="0"/>
              </a:spcAft>
              <a:buClr>
                <a:schemeClr val="dk2"/>
              </a:buClr>
              <a:buSzPts val="1100"/>
              <a:buChar char="●"/>
            </a:pPr>
            <a:r>
              <a:rPr lang="en" sz="1100">
                <a:solidFill>
                  <a:schemeClr val="dk2"/>
                </a:solidFill>
              </a:rPr>
              <a:t>full name,</a:t>
            </a:r>
            <a:endParaRPr sz="1100">
              <a:solidFill>
                <a:schemeClr val="dk2"/>
              </a:solidFill>
            </a:endParaRPr>
          </a:p>
          <a:p>
            <a:pPr marL="457200" lvl="0" indent="-298450" algn="l" rtl="0">
              <a:lnSpc>
                <a:spcPct val="115000"/>
              </a:lnSpc>
              <a:spcBef>
                <a:spcPts val="0"/>
              </a:spcBef>
              <a:spcAft>
                <a:spcPts val="0"/>
              </a:spcAft>
              <a:buClr>
                <a:schemeClr val="dk2"/>
              </a:buClr>
              <a:buSzPts val="1100"/>
              <a:buChar char="●"/>
            </a:pPr>
            <a:r>
              <a:rPr lang="en" sz="1100">
                <a:solidFill>
                  <a:schemeClr val="dk2"/>
                </a:solidFill>
              </a:rPr>
              <a:t>date of birth,</a:t>
            </a:r>
            <a:endParaRPr sz="1100">
              <a:solidFill>
                <a:schemeClr val="dk2"/>
              </a:solidFill>
            </a:endParaRPr>
          </a:p>
          <a:p>
            <a:pPr marL="457200" lvl="0" indent="-298450" algn="l" rtl="0">
              <a:lnSpc>
                <a:spcPct val="115000"/>
              </a:lnSpc>
              <a:spcBef>
                <a:spcPts val="0"/>
              </a:spcBef>
              <a:spcAft>
                <a:spcPts val="0"/>
              </a:spcAft>
              <a:buClr>
                <a:schemeClr val="dk2"/>
              </a:buClr>
              <a:buSzPts val="1100"/>
              <a:buChar char="●"/>
            </a:pPr>
            <a:r>
              <a:rPr lang="en" sz="1100">
                <a:solidFill>
                  <a:schemeClr val="dk2"/>
                </a:solidFill>
              </a:rPr>
              <a:t>to create a memorable username and password</a:t>
            </a:r>
            <a:endParaRPr sz="1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0" y="0"/>
            <a:ext cx="9144000" cy="404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4300">
                <a:solidFill>
                  <a:srgbClr val="FF9900"/>
                </a:solidFill>
                <a:latin typeface="Caveat"/>
                <a:ea typeface="Caveat"/>
                <a:cs typeface="Caveat"/>
                <a:sym typeface="Caveat"/>
              </a:rPr>
              <a:t>FAFSA? What do I get by filling this out?</a:t>
            </a:r>
            <a:endParaRPr sz="4300">
              <a:solidFill>
                <a:srgbClr val="FF9900"/>
              </a:solidFill>
              <a:latin typeface="Caveat"/>
              <a:ea typeface="Caveat"/>
              <a:cs typeface="Caveat"/>
              <a:sym typeface="Caveat"/>
            </a:endParaRPr>
          </a:p>
        </p:txBody>
      </p:sp>
      <p:sp>
        <p:nvSpPr>
          <p:cNvPr id="92" name="Google Shape;92;p17"/>
          <p:cNvSpPr txBox="1">
            <a:spLocks noGrp="1"/>
          </p:cNvSpPr>
          <p:nvPr>
            <p:ph type="body" idx="1"/>
          </p:nvPr>
        </p:nvSpPr>
        <p:spPr>
          <a:xfrm>
            <a:off x="0" y="836400"/>
            <a:ext cx="9074400" cy="42096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500">
                <a:solidFill>
                  <a:srgbClr val="000000"/>
                </a:solidFill>
              </a:rPr>
              <a:t>The FAFSA is the form to complete for:</a:t>
            </a:r>
            <a:endParaRPr sz="1500">
              <a:solidFill>
                <a:srgbClr val="000000"/>
              </a:solidFill>
            </a:endParaRPr>
          </a:p>
          <a:p>
            <a:pPr marL="457200" lvl="0" indent="-323850" algn="l" rtl="0">
              <a:lnSpc>
                <a:spcPct val="100000"/>
              </a:lnSpc>
              <a:spcBef>
                <a:spcPts val="1600"/>
              </a:spcBef>
              <a:spcAft>
                <a:spcPts val="0"/>
              </a:spcAft>
              <a:buClr>
                <a:srgbClr val="000000"/>
              </a:buClr>
              <a:buSzPts val="1500"/>
              <a:buChar char="●"/>
            </a:pPr>
            <a:r>
              <a:rPr lang="en" sz="1500">
                <a:solidFill>
                  <a:srgbClr val="000000"/>
                </a:solidFill>
              </a:rPr>
              <a:t>All Federal Aid</a:t>
            </a:r>
            <a:endParaRPr sz="1500">
              <a:solidFill>
                <a:srgbClr val="000000"/>
              </a:solidFill>
            </a:endParaRPr>
          </a:p>
          <a:p>
            <a:pPr marL="914400" lvl="1" indent="-330200" algn="l" rtl="0">
              <a:spcBef>
                <a:spcPts val="0"/>
              </a:spcBef>
              <a:spcAft>
                <a:spcPts val="0"/>
              </a:spcAft>
              <a:buClr>
                <a:srgbClr val="000000"/>
              </a:buClr>
              <a:buSzPts val="1600"/>
              <a:buChar char="○"/>
            </a:pPr>
            <a:r>
              <a:rPr lang="en" sz="1500">
                <a:solidFill>
                  <a:srgbClr val="000000"/>
                </a:solidFill>
              </a:rPr>
              <a:t>Federal Grants (no repay*) </a:t>
            </a:r>
            <a:r>
              <a:rPr lang="en" sz="900">
                <a:solidFill>
                  <a:srgbClr val="000000"/>
                </a:solidFill>
              </a:rPr>
              <a:t>Pell and SEOG (Supplemental Educ. Opportunity), and TEACH (teacher educ.)</a:t>
            </a:r>
            <a:endParaRPr sz="900">
              <a:solidFill>
                <a:srgbClr val="000000"/>
              </a:solidFill>
            </a:endParaRPr>
          </a:p>
          <a:p>
            <a:pPr marL="914400" lvl="1" indent="-323850" algn="l" rtl="0">
              <a:spcBef>
                <a:spcPts val="0"/>
              </a:spcBef>
              <a:spcAft>
                <a:spcPts val="0"/>
              </a:spcAft>
              <a:buClr>
                <a:srgbClr val="000000"/>
              </a:buClr>
              <a:buSzPts val="1500"/>
              <a:buChar char="○"/>
            </a:pPr>
            <a:r>
              <a:rPr lang="en" sz="1500">
                <a:solidFill>
                  <a:srgbClr val="000000"/>
                </a:solidFill>
              </a:rPr>
              <a:t>Federal Loans (must repay) sub/unsub/Parent Plus</a:t>
            </a:r>
            <a:endParaRPr sz="1500">
              <a:solidFill>
                <a:srgbClr val="000000"/>
              </a:solidFill>
            </a:endParaRPr>
          </a:p>
          <a:p>
            <a:pPr marL="914400" lvl="1" indent="-323850" algn="l" rtl="0">
              <a:spcBef>
                <a:spcPts val="0"/>
              </a:spcBef>
              <a:spcAft>
                <a:spcPts val="0"/>
              </a:spcAft>
              <a:buClr>
                <a:srgbClr val="000000"/>
              </a:buClr>
              <a:buSzPts val="1500"/>
              <a:buChar char="○"/>
            </a:pPr>
            <a:r>
              <a:rPr lang="en" sz="1500">
                <a:solidFill>
                  <a:srgbClr val="000000"/>
                </a:solidFill>
              </a:rPr>
              <a:t>Federal Work Study (no repay)</a:t>
            </a:r>
            <a:endParaRPr sz="1500">
              <a:solidFill>
                <a:srgbClr val="000000"/>
              </a:solidFill>
            </a:endParaRPr>
          </a:p>
          <a:p>
            <a:pPr marL="457200" lvl="0" indent="-323850" algn="l" rtl="0">
              <a:spcBef>
                <a:spcPts val="0"/>
              </a:spcBef>
              <a:spcAft>
                <a:spcPts val="0"/>
              </a:spcAft>
              <a:buClr>
                <a:srgbClr val="000000"/>
              </a:buClr>
              <a:buSzPts val="1500"/>
              <a:buChar char="●"/>
            </a:pPr>
            <a:r>
              <a:rPr lang="en" sz="1500">
                <a:solidFill>
                  <a:srgbClr val="000000"/>
                </a:solidFill>
              </a:rPr>
              <a:t>State Aid</a:t>
            </a:r>
            <a:endParaRPr sz="1500">
              <a:solidFill>
                <a:srgbClr val="000000"/>
              </a:solidFill>
            </a:endParaRPr>
          </a:p>
          <a:p>
            <a:pPr marL="914400" lvl="1" indent="-323850" algn="l" rtl="0">
              <a:spcBef>
                <a:spcPts val="0"/>
              </a:spcBef>
              <a:spcAft>
                <a:spcPts val="0"/>
              </a:spcAft>
              <a:buClr>
                <a:srgbClr val="000000"/>
              </a:buClr>
              <a:buSzPts val="1500"/>
              <a:buChar char="○"/>
            </a:pPr>
            <a:r>
              <a:rPr lang="en" sz="1500">
                <a:solidFill>
                  <a:srgbClr val="000000"/>
                </a:solidFill>
              </a:rPr>
              <a:t>State grants (CAP)</a:t>
            </a:r>
            <a:endParaRPr sz="1500">
              <a:solidFill>
                <a:srgbClr val="000000"/>
              </a:solidFill>
            </a:endParaRPr>
          </a:p>
          <a:p>
            <a:pPr marL="457200" lvl="0" indent="-323850" algn="l" rtl="0">
              <a:spcBef>
                <a:spcPts val="0"/>
              </a:spcBef>
              <a:spcAft>
                <a:spcPts val="0"/>
              </a:spcAft>
              <a:buClr>
                <a:srgbClr val="000000"/>
              </a:buClr>
              <a:buSzPts val="1500"/>
              <a:buChar char="●"/>
            </a:pPr>
            <a:r>
              <a:rPr lang="en" sz="1500">
                <a:solidFill>
                  <a:srgbClr val="000000"/>
                </a:solidFill>
              </a:rPr>
              <a:t>The FAFSA determines how much aid you qualify to receive based on your EFC (expected family contribution).  They have a formula developed to determine.</a:t>
            </a:r>
            <a:endParaRPr sz="1500">
              <a:solidFill>
                <a:srgbClr val="000000"/>
              </a:solidFill>
            </a:endParaRPr>
          </a:p>
          <a:p>
            <a:pPr marL="914400" lvl="1" indent="-323850" algn="l" rtl="0">
              <a:spcBef>
                <a:spcPts val="0"/>
              </a:spcBef>
              <a:spcAft>
                <a:spcPts val="0"/>
              </a:spcAft>
              <a:buClr>
                <a:srgbClr val="000000"/>
              </a:buClr>
              <a:buSzPts val="1500"/>
              <a:buChar char="○"/>
            </a:pPr>
            <a:r>
              <a:rPr lang="en" sz="1500">
                <a:solidFill>
                  <a:srgbClr val="000000"/>
                </a:solidFill>
              </a:rPr>
              <a:t>These are mostly need-based programs</a:t>
            </a:r>
            <a:endParaRPr sz="1500">
              <a:solidFill>
                <a:srgbClr val="000000"/>
              </a:solidFill>
            </a:endParaRPr>
          </a:p>
          <a:p>
            <a:pPr marL="914400" lvl="1" indent="-323850" algn="l" rtl="0">
              <a:spcBef>
                <a:spcPts val="0"/>
              </a:spcBef>
              <a:spcAft>
                <a:spcPts val="0"/>
              </a:spcAft>
              <a:buClr>
                <a:srgbClr val="000000"/>
              </a:buClr>
              <a:buSzPts val="1500"/>
              <a:buChar char="○"/>
            </a:pPr>
            <a:r>
              <a:rPr lang="en" sz="1250">
                <a:solidFill>
                  <a:srgbClr val="000000"/>
                </a:solidFill>
              </a:rPr>
              <a:t>Colleges subtract your EFC from the cost of attendance to calculate your financial need at their institution.</a:t>
            </a:r>
            <a:endParaRPr sz="1500">
              <a:solidFill>
                <a:srgbClr val="000000"/>
              </a:solidFill>
            </a:endParaRPr>
          </a:p>
          <a:p>
            <a:pPr marL="0" lvl="0" indent="0" algn="ctr" rtl="0">
              <a:lnSpc>
                <a:spcPct val="100000"/>
              </a:lnSpc>
              <a:spcBef>
                <a:spcPts val="1600"/>
              </a:spcBef>
              <a:spcAft>
                <a:spcPts val="0"/>
              </a:spcAft>
              <a:buNone/>
            </a:pPr>
            <a:r>
              <a:rPr lang="en" sz="1400">
                <a:solidFill>
                  <a:srgbClr val="000000"/>
                </a:solidFill>
              </a:rPr>
              <a:t>The earlier you file the FAFSA the better!!  </a:t>
            </a:r>
            <a:endParaRPr sz="1400">
              <a:solidFill>
                <a:srgbClr val="000000"/>
              </a:solidFill>
            </a:endParaRPr>
          </a:p>
          <a:p>
            <a:pPr marL="0" lvl="0" indent="0" algn="ctr" rtl="0">
              <a:lnSpc>
                <a:spcPct val="100000"/>
              </a:lnSpc>
              <a:spcBef>
                <a:spcPts val="1600"/>
              </a:spcBef>
              <a:spcAft>
                <a:spcPts val="0"/>
              </a:spcAft>
              <a:buNone/>
            </a:pPr>
            <a:r>
              <a:rPr lang="en" sz="1400">
                <a:solidFill>
                  <a:srgbClr val="000000"/>
                </a:solidFill>
              </a:rPr>
              <a:t>Especially if you qualify for State aid; KY has limited funding and it is first come, first serve. Many scholarships, third-party payers require you to complete the FAFSA to be eligible.</a:t>
            </a:r>
            <a:endParaRPr sz="1400">
              <a:solidFill>
                <a:srgbClr val="000000"/>
              </a:solidFill>
            </a:endParaRPr>
          </a:p>
          <a:p>
            <a:pPr marL="0" lvl="0" indent="0" algn="ctr" rtl="0">
              <a:spcBef>
                <a:spcPts val="1600"/>
              </a:spcBef>
              <a:spcAft>
                <a:spcPts val="1600"/>
              </a:spcAft>
              <a:buNone/>
            </a:pPr>
            <a:endParaRPr sz="1900"/>
          </a:p>
        </p:txBody>
      </p:sp>
      <p:pic>
        <p:nvPicPr>
          <p:cNvPr id="93" name="Google Shape;93;p17"/>
          <p:cNvPicPr preferRelativeResize="0"/>
          <p:nvPr/>
        </p:nvPicPr>
        <p:blipFill>
          <a:blip r:embed="rId3">
            <a:alphaModFix/>
          </a:blip>
          <a:stretch>
            <a:fillRect/>
          </a:stretch>
        </p:blipFill>
        <p:spPr>
          <a:xfrm rot="-2290246">
            <a:off x="-69700" y="264850"/>
            <a:ext cx="1467025" cy="766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0" y="0"/>
            <a:ext cx="9144000" cy="40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300">
                <a:solidFill>
                  <a:srgbClr val="FF9900"/>
                </a:solidFill>
                <a:latin typeface="Caveat"/>
                <a:ea typeface="Caveat"/>
                <a:cs typeface="Caveat"/>
                <a:sym typeface="Caveat"/>
              </a:rPr>
              <a:t>Types of Aid</a:t>
            </a:r>
            <a:endParaRPr sz="4300">
              <a:solidFill>
                <a:srgbClr val="FF9900"/>
              </a:solidFill>
              <a:latin typeface="Caveat"/>
              <a:ea typeface="Caveat"/>
              <a:cs typeface="Caveat"/>
              <a:sym typeface="Caveat"/>
            </a:endParaRPr>
          </a:p>
        </p:txBody>
      </p:sp>
      <p:sp>
        <p:nvSpPr>
          <p:cNvPr id="99" name="Google Shape;99;p18"/>
          <p:cNvSpPr txBox="1">
            <a:spLocks noGrp="1"/>
          </p:cNvSpPr>
          <p:nvPr>
            <p:ph type="body" idx="1"/>
          </p:nvPr>
        </p:nvSpPr>
        <p:spPr>
          <a:xfrm>
            <a:off x="0" y="836400"/>
            <a:ext cx="9074400" cy="4307100"/>
          </a:xfrm>
          <a:prstGeom prst="rect">
            <a:avLst/>
          </a:prstGeom>
        </p:spPr>
        <p:txBody>
          <a:bodyPr spcFirstLastPara="1" wrap="square" lIns="91425" tIns="91425" rIns="91425" bIns="91425" anchor="t" anchorCtr="0">
            <a:noAutofit/>
          </a:bodyPr>
          <a:lstStyle/>
          <a:p>
            <a:pPr marL="457200" lvl="0" indent="0" algn="l" rtl="0">
              <a:spcBef>
                <a:spcPts val="1200"/>
              </a:spcBef>
              <a:spcAft>
                <a:spcPts val="0"/>
              </a:spcAft>
              <a:buNone/>
            </a:pPr>
            <a:r>
              <a:rPr lang="en" b="1">
                <a:solidFill>
                  <a:srgbClr val="000000"/>
                </a:solidFill>
                <a:highlight>
                  <a:srgbClr val="F4F4F4"/>
                </a:highlight>
              </a:rPr>
              <a:t>Types of Aid</a:t>
            </a:r>
            <a:endParaRPr b="1">
              <a:solidFill>
                <a:srgbClr val="000000"/>
              </a:solidFill>
              <a:highlight>
                <a:srgbClr val="F4F4F4"/>
              </a:highlight>
            </a:endParaRPr>
          </a:p>
          <a:p>
            <a:pPr marL="457200" lvl="0" indent="-349250" algn="l" rtl="0">
              <a:spcBef>
                <a:spcPts val="900"/>
              </a:spcBef>
              <a:spcAft>
                <a:spcPts val="0"/>
              </a:spcAft>
              <a:buClr>
                <a:srgbClr val="000000"/>
              </a:buClr>
              <a:buSzPts val="1900"/>
              <a:buFont typeface="Verdana"/>
              <a:buChar char="●"/>
            </a:pPr>
            <a:r>
              <a:rPr lang="en" sz="1400" b="1" i="1">
                <a:solidFill>
                  <a:srgbClr val="000000"/>
                </a:solidFill>
                <a:highlight>
                  <a:srgbClr val="F4F4F4"/>
                </a:highlight>
              </a:rPr>
              <a:t>Grants</a:t>
            </a:r>
            <a:r>
              <a:rPr lang="en" sz="1400">
                <a:solidFill>
                  <a:srgbClr val="000000"/>
                </a:solidFill>
                <a:highlight>
                  <a:srgbClr val="F4F4F4"/>
                </a:highlight>
              </a:rPr>
              <a:t> are often based on financial need and generally do not have to be repaid.</a:t>
            </a:r>
            <a:endParaRPr sz="1400">
              <a:solidFill>
                <a:srgbClr val="000000"/>
              </a:solidFill>
              <a:highlight>
                <a:srgbClr val="F4F4F4"/>
              </a:highlight>
            </a:endParaRPr>
          </a:p>
          <a:p>
            <a:pPr marL="457200" lvl="0" indent="-349250" algn="l" rtl="0">
              <a:spcBef>
                <a:spcPts val="0"/>
              </a:spcBef>
              <a:spcAft>
                <a:spcPts val="0"/>
              </a:spcAft>
              <a:buClr>
                <a:srgbClr val="000000"/>
              </a:buClr>
              <a:buSzPts val="1900"/>
              <a:buFont typeface="Verdana"/>
              <a:buChar char="●"/>
            </a:pPr>
            <a:r>
              <a:rPr lang="en" sz="1400" b="1" i="1">
                <a:solidFill>
                  <a:srgbClr val="000000"/>
                </a:solidFill>
                <a:highlight>
                  <a:srgbClr val="F4F4F4"/>
                </a:highlight>
              </a:rPr>
              <a:t>Scholarships</a:t>
            </a:r>
            <a:r>
              <a:rPr lang="en" sz="1400">
                <a:solidFill>
                  <a:srgbClr val="000000"/>
                </a:solidFill>
                <a:highlight>
                  <a:srgbClr val="F4F4F4"/>
                </a:highlight>
              </a:rPr>
              <a:t> are often based on some kind of special achievement: academic, athletic, or service. They generally do not need to be repaid.</a:t>
            </a:r>
            <a:endParaRPr sz="1400">
              <a:solidFill>
                <a:srgbClr val="000000"/>
              </a:solidFill>
              <a:highlight>
                <a:srgbClr val="F4F4F4"/>
              </a:highlight>
            </a:endParaRPr>
          </a:p>
          <a:p>
            <a:pPr marL="457200" lvl="0" indent="-349250" algn="l" rtl="0">
              <a:spcBef>
                <a:spcPts val="0"/>
              </a:spcBef>
              <a:spcAft>
                <a:spcPts val="0"/>
              </a:spcAft>
              <a:buClr>
                <a:srgbClr val="000000"/>
              </a:buClr>
              <a:buSzPts val="1900"/>
              <a:buFont typeface="Verdana"/>
              <a:buChar char="●"/>
            </a:pPr>
            <a:r>
              <a:rPr lang="en" sz="1400" b="1" i="1">
                <a:solidFill>
                  <a:srgbClr val="000000"/>
                </a:solidFill>
                <a:highlight>
                  <a:srgbClr val="F4F4F4"/>
                </a:highlight>
              </a:rPr>
              <a:t>Student loans</a:t>
            </a:r>
            <a:r>
              <a:rPr lang="en" sz="1400">
                <a:solidFill>
                  <a:srgbClr val="000000"/>
                </a:solidFill>
                <a:highlight>
                  <a:srgbClr val="F4F4F4"/>
                </a:highlight>
              </a:rPr>
              <a:t> are borrowed from the government or school and must be repaid.</a:t>
            </a:r>
            <a:endParaRPr sz="1400">
              <a:solidFill>
                <a:srgbClr val="000000"/>
              </a:solidFill>
              <a:highlight>
                <a:srgbClr val="F4F4F4"/>
              </a:highlight>
            </a:endParaRPr>
          </a:p>
          <a:p>
            <a:pPr marL="457200" lvl="0" indent="-349250" algn="l" rtl="0">
              <a:spcBef>
                <a:spcPts val="0"/>
              </a:spcBef>
              <a:spcAft>
                <a:spcPts val="0"/>
              </a:spcAft>
              <a:buClr>
                <a:srgbClr val="000000"/>
              </a:buClr>
              <a:buSzPts val="1900"/>
              <a:buFont typeface="Verdana"/>
              <a:buChar char="●"/>
            </a:pPr>
            <a:r>
              <a:rPr lang="en" sz="1400" b="1" i="1">
                <a:solidFill>
                  <a:srgbClr val="000000"/>
                </a:solidFill>
                <a:highlight>
                  <a:srgbClr val="F4F4F4"/>
                </a:highlight>
              </a:rPr>
              <a:t>Conversion scholarship/grants</a:t>
            </a:r>
            <a:r>
              <a:rPr lang="en" sz="1400">
                <a:solidFill>
                  <a:srgbClr val="000000"/>
                </a:solidFill>
                <a:highlight>
                  <a:srgbClr val="F4F4F4"/>
                </a:highlight>
              </a:rPr>
              <a:t> require you to provide certain services for a period of time, such as work in a low-income area. If you don’t, you must repay the money with interest.</a:t>
            </a:r>
            <a:endParaRPr sz="1400">
              <a:solidFill>
                <a:srgbClr val="000000"/>
              </a:solidFill>
              <a:highlight>
                <a:srgbClr val="F4F4F4"/>
              </a:highlight>
            </a:endParaRPr>
          </a:p>
          <a:p>
            <a:pPr marL="457200" lvl="0" indent="-349250" algn="l" rtl="0">
              <a:spcBef>
                <a:spcPts val="0"/>
              </a:spcBef>
              <a:spcAft>
                <a:spcPts val="0"/>
              </a:spcAft>
              <a:buClr>
                <a:srgbClr val="000000"/>
              </a:buClr>
              <a:buSzPts val="1900"/>
              <a:buFont typeface="Verdana"/>
              <a:buChar char="●"/>
            </a:pPr>
            <a:r>
              <a:rPr lang="en" sz="1400" b="1" i="1">
                <a:solidFill>
                  <a:srgbClr val="000000"/>
                </a:solidFill>
                <a:highlight>
                  <a:srgbClr val="F4F4F4"/>
                </a:highlight>
              </a:rPr>
              <a:t>Work study</a:t>
            </a:r>
            <a:r>
              <a:rPr lang="en" sz="1400">
                <a:solidFill>
                  <a:srgbClr val="000000"/>
                </a:solidFill>
                <a:highlight>
                  <a:srgbClr val="F4F4F4"/>
                </a:highlight>
              </a:rPr>
              <a:t> is part-time employment that lets you earn money while taking classes. Your job may be on or off campus.</a:t>
            </a:r>
            <a:endParaRPr sz="1400">
              <a:solidFill>
                <a:srgbClr val="000000"/>
              </a:solidFill>
              <a:highlight>
                <a:srgbClr val="F4F4F4"/>
              </a:highlight>
            </a:endParaRPr>
          </a:p>
          <a:p>
            <a:pPr marL="457200" lvl="0" indent="-349250" algn="l" rtl="0">
              <a:spcBef>
                <a:spcPts val="0"/>
              </a:spcBef>
              <a:spcAft>
                <a:spcPts val="0"/>
              </a:spcAft>
              <a:buClr>
                <a:srgbClr val="000000"/>
              </a:buClr>
              <a:buSzPts val="1900"/>
              <a:buFont typeface="Verdana"/>
              <a:buChar char="●"/>
            </a:pPr>
            <a:r>
              <a:rPr lang="en" sz="1400" b="1" i="1">
                <a:solidFill>
                  <a:srgbClr val="000000"/>
                </a:solidFill>
                <a:highlight>
                  <a:srgbClr val="F4F4F4"/>
                </a:highlight>
              </a:rPr>
              <a:t>Tuition waivers</a:t>
            </a:r>
            <a:r>
              <a:rPr lang="en" sz="1400">
                <a:solidFill>
                  <a:srgbClr val="000000"/>
                </a:solidFill>
                <a:highlight>
                  <a:srgbClr val="F4F4F4"/>
                </a:highlight>
              </a:rPr>
              <a:t> eliminate some costs for students who meet certain qualifications.</a:t>
            </a:r>
            <a:endParaRPr sz="1900">
              <a:solidFill>
                <a:srgbClr val="000000"/>
              </a:solidFill>
              <a:highlight>
                <a:srgbClr val="F4F4F4"/>
              </a:highlight>
            </a:endParaRPr>
          </a:p>
          <a:p>
            <a:pPr marL="0" lvl="0" indent="0" algn="l" rtl="0">
              <a:lnSpc>
                <a:spcPct val="100000"/>
              </a:lnSpc>
              <a:spcBef>
                <a:spcPts val="900"/>
              </a:spcBef>
              <a:spcAft>
                <a:spcPts val="0"/>
              </a:spcAft>
              <a:buNone/>
            </a:pPr>
            <a:endParaRPr sz="1200">
              <a:solidFill>
                <a:srgbClr val="000000"/>
              </a:solidFill>
            </a:endParaRPr>
          </a:p>
          <a:p>
            <a:pPr marL="0" lvl="0" indent="0" algn="l" rtl="0">
              <a:lnSpc>
                <a:spcPct val="100000"/>
              </a:lnSpc>
              <a:spcBef>
                <a:spcPts val="1600"/>
              </a:spcBef>
              <a:spcAft>
                <a:spcPts val="0"/>
              </a:spcAft>
              <a:buNone/>
            </a:pPr>
            <a:r>
              <a:rPr lang="en" sz="1200">
                <a:solidFill>
                  <a:srgbClr val="000000"/>
                </a:solidFill>
              </a:rPr>
              <a:t>	</a:t>
            </a:r>
            <a:endParaRPr sz="1200">
              <a:solidFill>
                <a:srgbClr val="000000"/>
              </a:solidFill>
            </a:endParaRPr>
          </a:p>
          <a:p>
            <a:pPr marL="0" lvl="0" indent="0" algn="ctr" rtl="0">
              <a:spcBef>
                <a:spcPts val="1600"/>
              </a:spcBef>
              <a:spcAft>
                <a:spcPts val="1600"/>
              </a:spcAft>
              <a:buNone/>
            </a:pPr>
            <a:endParaRPr sz="1200"/>
          </a:p>
        </p:txBody>
      </p:sp>
      <p:pic>
        <p:nvPicPr>
          <p:cNvPr id="100" name="Google Shape;100;p18"/>
          <p:cNvPicPr preferRelativeResize="0"/>
          <p:nvPr/>
        </p:nvPicPr>
        <p:blipFill>
          <a:blip r:embed="rId3">
            <a:alphaModFix/>
          </a:blip>
          <a:stretch>
            <a:fillRect/>
          </a:stretch>
        </p:blipFill>
        <p:spPr>
          <a:xfrm>
            <a:off x="7270776" y="3764251"/>
            <a:ext cx="1676675" cy="1115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0" y="0"/>
            <a:ext cx="9144000" cy="40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300">
                <a:solidFill>
                  <a:srgbClr val="FF9900"/>
                </a:solidFill>
                <a:latin typeface="Caveat"/>
                <a:ea typeface="Caveat"/>
                <a:cs typeface="Caveat"/>
                <a:sym typeface="Caveat"/>
              </a:rPr>
              <a:t>Federal Aid</a:t>
            </a:r>
            <a:endParaRPr sz="4300">
              <a:solidFill>
                <a:srgbClr val="FF9900"/>
              </a:solidFill>
              <a:latin typeface="Caveat"/>
              <a:ea typeface="Caveat"/>
              <a:cs typeface="Caveat"/>
              <a:sym typeface="Caveat"/>
            </a:endParaRPr>
          </a:p>
        </p:txBody>
      </p:sp>
      <p:sp>
        <p:nvSpPr>
          <p:cNvPr id="106" name="Google Shape;106;p19"/>
          <p:cNvSpPr txBox="1"/>
          <p:nvPr/>
        </p:nvSpPr>
        <p:spPr>
          <a:xfrm>
            <a:off x="71825" y="704000"/>
            <a:ext cx="9072300" cy="3000000"/>
          </a:xfrm>
          <a:prstGeom prst="rect">
            <a:avLst/>
          </a:prstGeom>
          <a:noFill/>
          <a:ln>
            <a:noFill/>
          </a:ln>
        </p:spPr>
        <p:txBody>
          <a:bodyPr spcFirstLastPara="1" wrap="square" lIns="91425" tIns="91425" rIns="91425" bIns="91425" anchor="t" anchorCtr="0">
            <a:noAutofit/>
          </a:bodyPr>
          <a:lstStyle/>
          <a:p>
            <a:pPr marL="50800" lvl="0" indent="0" algn="l" rtl="0">
              <a:lnSpc>
                <a:spcPct val="115000"/>
              </a:lnSpc>
              <a:spcBef>
                <a:spcPts val="1200"/>
              </a:spcBef>
              <a:spcAft>
                <a:spcPts val="0"/>
              </a:spcAft>
              <a:buNone/>
            </a:pPr>
            <a:r>
              <a:rPr lang="en" sz="2000" b="1">
                <a:highlight>
                  <a:srgbClr val="F4F4F4"/>
                </a:highlight>
              </a:rPr>
              <a:t>Federal Programs</a:t>
            </a:r>
            <a:endParaRPr sz="2000" b="1">
              <a:highlight>
                <a:srgbClr val="F4F4F4"/>
              </a:highlight>
            </a:endParaRPr>
          </a:p>
          <a:p>
            <a:pPr marL="457200" lvl="0" indent="-342900" algn="l" rtl="0">
              <a:lnSpc>
                <a:spcPct val="115000"/>
              </a:lnSpc>
              <a:spcBef>
                <a:spcPts val="1200"/>
              </a:spcBef>
              <a:spcAft>
                <a:spcPts val="0"/>
              </a:spcAft>
              <a:buSzPts val="1800"/>
              <a:buChar char="●"/>
            </a:pPr>
            <a:r>
              <a:rPr lang="en" sz="1800" b="1">
                <a:highlight>
                  <a:srgbClr val="F4F4F4"/>
                </a:highlight>
              </a:rPr>
              <a:t>Federal Pell Grant</a:t>
            </a:r>
            <a:endParaRPr>
              <a:highlight>
                <a:srgbClr val="F4F4F4"/>
              </a:highlight>
            </a:endParaRPr>
          </a:p>
          <a:p>
            <a:pPr marL="457200" lvl="0" indent="-342900" algn="l" rtl="0">
              <a:lnSpc>
                <a:spcPct val="115000"/>
              </a:lnSpc>
              <a:spcBef>
                <a:spcPts val="0"/>
              </a:spcBef>
              <a:spcAft>
                <a:spcPts val="0"/>
              </a:spcAft>
              <a:buSzPts val="1800"/>
              <a:buChar char="●"/>
            </a:pPr>
            <a:r>
              <a:rPr lang="en" sz="1800" b="1">
                <a:highlight>
                  <a:srgbClr val="F4F4F4"/>
                </a:highlight>
              </a:rPr>
              <a:t>Federal Supplemental Education Opportunity Grant (FSEOG)</a:t>
            </a:r>
            <a:endParaRPr sz="1800" b="1">
              <a:highlight>
                <a:srgbClr val="F4F4F4"/>
              </a:highlight>
            </a:endParaRPr>
          </a:p>
          <a:p>
            <a:pPr marL="457200" lvl="0" indent="-342900" algn="l" rtl="0">
              <a:lnSpc>
                <a:spcPct val="115000"/>
              </a:lnSpc>
              <a:spcBef>
                <a:spcPts val="0"/>
              </a:spcBef>
              <a:spcAft>
                <a:spcPts val="0"/>
              </a:spcAft>
              <a:buSzPts val="1800"/>
              <a:buChar char="●"/>
            </a:pPr>
            <a:r>
              <a:rPr lang="en" sz="1800" b="1">
                <a:highlight>
                  <a:srgbClr val="F4F4F4"/>
                </a:highlight>
              </a:rPr>
              <a:t>Federal Work-Study Program</a:t>
            </a:r>
            <a:endParaRPr sz="1800" b="1">
              <a:highlight>
                <a:srgbClr val="F4F4F4"/>
              </a:highlight>
            </a:endParaRPr>
          </a:p>
          <a:p>
            <a:pPr marL="457200" lvl="0" indent="-342900" algn="l" rtl="0">
              <a:lnSpc>
                <a:spcPct val="115000"/>
              </a:lnSpc>
              <a:spcBef>
                <a:spcPts val="0"/>
              </a:spcBef>
              <a:spcAft>
                <a:spcPts val="0"/>
              </a:spcAft>
              <a:buSzPts val="1800"/>
              <a:buChar char="●"/>
            </a:pPr>
            <a:r>
              <a:rPr lang="en" sz="1800" b="1">
                <a:highlight>
                  <a:srgbClr val="F4F4F4"/>
                </a:highlight>
              </a:rPr>
              <a:t>Federal Direct Loan (subsidized--doesn’t accrue interest while in school)</a:t>
            </a:r>
            <a:endParaRPr sz="1800" b="1">
              <a:highlight>
                <a:srgbClr val="F4F4F4"/>
              </a:highlight>
            </a:endParaRPr>
          </a:p>
          <a:p>
            <a:pPr marL="457200" lvl="0" indent="-342900" algn="l" rtl="0">
              <a:lnSpc>
                <a:spcPct val="115000"/>
              </a:lnSpc>
              <a:spcBef>
                <a:spcPts val="0"/>
              </a:spcBef>
              <a:spcAft>
                <a:spcPts val="0"/>
              </a:spcAft>
              <a:buSzPts val="1800"/>
              <a:buChar char="●"/>
            </a:pPr>
            <a:r>
              <a:rPr lang="en" sz="1800" b="1">
                <a:highlight>
                  <a:srgbClr val="F4F4F4"/>
                </a:highlight>
              </a:rPr>
              <a:t>Federal Direct Loan (unsubsidized--accrues interest while in school)</a:t>
            </a:r>
            <a:endParaRPr sz="1800" b="1">
              <a:highlight>
                <a:srgbClr val="F4F4F4"/>
              </a:highlight>
            </a:endParaRPr>
          </a:p>
          <a:p>
            <a:pPr marL="457200" lvl="0" indent="-342900" algn="l" rtl="0">
              <a:lnSpc>
                <a:spcPct val="115000"/>
              </a:lnSpc>
              <a:spcBef>
                <a:spcPts val="0"/>
              </a:spcBef>
              <a:spcAft>
                <a:spcPts val="0"/>
              </a:spcAft>
              <a:buSzPts val="1800"/>
              <a:buChar char="●"/>
            </a:pPr>
            <a:r>
              <a:rPr lang="en" sz="1800" b="1">
                <a:highlight>
                  <a:srgbClr val="F4F4F4"/>
                </a:highlight>
              </a:rPr>
              <a:t>Federal PLUS Loan (parents of undergraduate students)</a:t>
            </a:r>
            <a:endParaRPr sz="1800" b="1">
              <a:highlight>
                <a:srgbClr val="F4F4F4"/>
              </a:highlight>
            </a:endParaRPr>
          </a:p>
        </p:txBody>
      </p:sp>
      <p:pic>
        <p:nvPicPr>
          <p:cNvPr id="107" name="Google Shape;107;p19"/>
          <p:cNvPicPr preferRelativeResize="0"/>
          <p:nvPr/>
        </p:nvPicPr>
        <p:blipFill>
          <a:blip r:embed="rId3">
            <a:alphaModFix/>
          </a:blip>
          <a:stretch>
            <a:fillRect/>
          </a:stretch>
        </p:blipFill>
        <p:spPr>
          <a:xfrm>
            <a:off x="3171375" y="3801671"/>
            <a:ext cx="1799725" cy="1193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0" y="0"/>
            <a:ext cx="9144000" cy="40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300">
                <a:solidFill>
                  <a:srgbClr val="FF9900"/>
                </a:solidFill>
                <a:latin typeface="Caveat"/>
                <a:ea typeface="Caveat"/>
                <a:cs typeface="Caveat"/>
                <a:sym typeface="Caveat"/>
              </a:rPr>
              <a:t>So What Are Grants?</a:t>
            </a:r>
            <a:endParaRPr sz="4300">
              <a:solidFill>
                <a:srgbClr val="FF9900"/>
              </a:solidFill>
              <a:latin typeface="Caveat"/>
              <a:ea typeface="Caveat"/>
              <a:cs typeface="Caveat"/>
              <a:sym typeface="Caveat"/>
            </a:endParaRPr>
          </a:p>
        </p:txBody>
      </p:sp>
      <p:pic>
        <p:nvPicPr>
          <p:cNvPr id="113" name="Google Shape;113;p20"/>
          <p:cNvPicPr preferRelativeResize="0"/>
          <p:nvPr/>
        </p:nvPicPr>
        <p:blipFill>
          <a:blip r:embed="rId3">
            <a:alphaModFix/>
          </a:blip>
          <a:stretch>
            <a:fillRect/>
          </a:stretch>
        </p:blipFill>
        <p:spPr>
          <a:xfrm>
            <a:off x="7820250" y="0"/>
            <a:ext cx="1323750" cy="1323750"/>
          </a:xfrm>
          <a:prstGeom prst="rect">
            <a:avLst/>
          </a:prstGeom>
          <a:noFill/>
          <a:ln>
            <a:noFill/>
          </a:ln>
        </p:spPr>
      </p:pic>
      <p:sp>
        <p:nvSpPr>
          <p:cNvPr id="114" name="Google Shape;114;p20"/>
          <p:cNvSpPr txBox="1">
            <a:spLocks noGrp="1"/>
          </p:cNvSpPr>
          <p:nvPr>
            <p:ph type="body" idx="1"/>
          </p:nvPr>
        </p:nvSpPr>
        <p:spPr>
          <a:xfrm>
            <a:off x="0" y="836400"/>
            <a:ext cx="9074400" cy="4307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Clr>
                <a:srgbClr val="000000"/>
              </a:buClr>
              <a:buSzPts val="1300"/>
              <a:buAutoNum type="arabicPeriod"/>
            </a:pPr>
            <a:r>
              <a:rPr lang="en" sz="1300">
                <a:solidFill>
                  <a:srgbClr val="000000"/>
                </a:solidFill>
              </a:rPr>
              <a:t>Grants</a:t>
            </a:r>
            <a:endParaRPr sz="1300">
              <a:solidFill>
                <a:srgbClr val="000000"/>
              </a:solidFill>
            </a:endParaRPr>
          </a:p>
          <a:p>
            <a:pPr marL="914400" lvl="1" indent="-311150" algn="l" rtl="0">
              <a:spcBef>
                <a:spcPts val="0"/>
              </a:spcBef>
              <a:spcAft>
                <a:spcPts val="0"/>
              </a:spcAft>
              <a:buClr>
                <a:srgbClr val="000000"/>
              </a:buClr>
              <a:buSzPts val="1300"/>
              <a:buAutoNum type="alphaLcPeriod"/>
            </a:pPr>
            <a:r>
              <a:rPr lang="en" sz="1300">
                <a:solidFill>
                  <a:srgbClr val="000000"/>
                </a:solidFill>
              </a:rPr>
              <a:t>Colleges, states, and the federal government ALL give out Grants. Which usually do not have to be paid back.</a:t>
            </a:r>
            <a:endParaRPr sz="1300">
              <a:solidFill>
                <a:srgbClr val="000000"/>
              </a:solidFill>
            </a:endParaRPr>
          </a:p>
          <a:p>
            <a:pPr marL="1371600" lvl="2" indent="-311150" algn="l" rtl="0">
              <a:spcBef>
                <a:spcPts val="0"/>
              </a:spcBef>
              <a:spcAft>
                <a:spcPts val="0"/>
              </a:spcAft>
              <a:buClr>
                <a:srgbClr val="000000"/>
              </a:buClr>
              <a:buSzPts val="1300"/>
              <a:buChar char="■"/>
            </a:pPr>
            <a:r>
              <a:rPr lang="en" sz="1300">
                <a:solidFill>
                  <a:srgbClr val="000000"/>
                </a:solidFill>
              </a:rPr>
              <a:t>You must complete ALL requirement in order to not pay grants back (they are not free money)</a:t>
            </a:r>
            <a:endParaRPr sz="1300">
              <a:solidFill>
                <a:srgbClr val="000000"/>
              </a:solidFill>
            </a:endParaRPr>
          </a:p>
          <a:p>
            <a:pPr marL="1371600" lvl="2" indent="-311150" algn="l" rtl="0">
              <a:spcBef>
                <a:spcPts val="0"/>
              </a:spcBef>
              <a:spcAft>
                <a:spcPts val="0"/>
              </a:spcAft>
              <a:buClr>
                <a:srgbClr val="000000"/>
              </a:buClr>
              <a:buSzPts val="1300"/>
              <a:buChar char="■"/>
            </a:pPr>
            <a:r>
              <a:rPr lang="en" sz="1300">
                <a:solidFill>
                  <a:srgbClr val="000000"/>
                </a:solidFill>
              </a:rPr>
              <a:t>You must maintain SAP (Satisfactory Academic Progress) </a:t>
            </a:r>
            <a:endParaRPr sz="1300">
              <a:solidFill>
                <a:srgbClr val="000000"/>
              </a:solidFill>
            </a:endParaRPr>
          </a:p>
          <a:p>
            <a:pPr marL="1828800" lvl="3" indent="-311150" algn="l" rtl="0">
              <a:spcBef>
                <a:spcPts val="0"/>
              </a:spcBef>
              <a:spcAft>
                <a:spcPts val="0"/>
              </a:spcAft>
              <a:buClr>
                <a:srgbClr val="000000"/>
              </a:buClr>
              <a:buSzPts val="1300"/>
              <a:buChar char="●"/>
            </a:pPr>
            <a:r>
              <a:rPr lang="en" sz="1300">
                <a:solidFill>
                  <a:srgbClr val="000000"/>
                </a:solidFill>
              </a:rPr>
              <a:t>be enrolled in a minimum of 6 credit hours i</a:t>
            </a:r>
            <a:r>
              <a:rPr lang="en" sz="1300">
                <a:solidFill>
                  <a:srgbClr val="00467F"/>
                </a:solidFill>
              </a:rPr>
              <a:t>n your course of study</a:t>
            </a:r>
            <a:endParaRPr sz="1300">
              <a:solidFill>
                <a:srgbClr val="000000"/>
              </a:solidFill>
            </a:endParaRPr>
          </a:p>
          <a:p>
            <a:pPr marL="1828800" lvl="3" indent="-311150" algn="l" rtl="0">
              <a:spcBef>
                <a:spcPts val="0"/>
              </a:spcBef>
              <a:spcAft>
                <a:spcPts val="0"/>
              </a:spcAft>
              <a:buClr>
                <a:srgbClr val="000000"/>
              </a:buClr>
              <a:buSzPts val="1300"/>
              <a:buChar char="●"/>
            </a:pPr>
            <a:r>
              <a:rPr lang="en" sz="1300">
                <a:solidFill>
                  <a:srgbClr val="000000"/>
                </a:solidFill>
              </a:rPr>
              <a:t>attend and pass all of your classes</a:t>
            </a:r>
            <a:endParaRPr sz="1300">
              <a:solidFill>
                <a:srgbClr val="000000"/>
              </a:solidFill>
            </a:endParaRPr>
          </a:p>
          <a:p>
            <a:pPr marL="1828800" lvl="3" indent="-311150" algn="l" rtl="0">
              <a:spcBef>
                <a:spcPts val="0"/>
              </a:spcBef>
              <a:spcAft>
                <a:spcPts val="0"/>
              </a:spcAft>
              <a:buClr>
                <a:srgbClr val="000000"/>
              </a:buClr>
              <a:buSzPts val="1300"/>
              <a:buChar char="●"/>
            </a:pPr>
            <a:r>
              <a:rPr lang="en" sz="1300">
                <a:solidFill>
                  <a:srgbClr val="000000"/>
                </a:solidFill>
              </a:rPr>
              <a:t>Satisfactory Academic Progress (SAP) will be measured as determined by the school:</a:t>
            </a:r>
            <a:endParaRPr sz="1300">
              <a:solidFill>
                <a:srgbClr val="000000"/>
              </a:solidFill>
            </a:endParaRPr>
          </a:p>
          <a:p>
            <a:pPr marL="2286000" lvl="4" indent="-311150" algn="l" rtl="0">
              <a:spcBef>
                <a:spcPts val="0"/>
              </a:spcBef>
              <a:spcAft>
                <a:spcPts val="0"/>
              </a:spcAft>
              <a:buClr>
                <a:srgbClr val="000000"/>
              </a:buClr>
              <a:buSzPts val="1300"/>
              <a:buChar char="○"/>
            </a:pPr>
            <a:r>
              <a:rPr lang="en" sz="1300">
                <a:solidFill>
                  <a:srgbClr val="000000"/>
                </a:solidFill>
              </a:rPr>
              <a:t>Satisfactory Academic Progress is measured with the following standards:</a:t>
            </a:r>
            <a:endParaRPr sz="1300">
              <a:solidFill>
                <a:srgbClr val="000000"/>
              </a:solidFill>
            </a:endParaRPr>
          </a:p>
          <a:p>
            <a:pPr marL="2743200" lvl="0" indent="-311150" algn="l" rtl="0">
              <a:spcBef>
                <a:spcPts val="0"/>
              </a:spcBef>
              <a:spcAft>
                <a:spcPts val="0"/>
              </a:spcAft>
              <a:buClr>
                <a:srgbClr val="000000"/>
              </a:buClr>
              <a:buSzPts val="1300"/>
              <a:buChar char="●"/>
            </a:pPr>
            <a:r>
              <a:rPr lang="en" sz="1300">
                <a:solidFill>
                  <a:srgbClr val="000000"/>
                </a:solidFill>
              </a:rPr>
              <a:t>Qualitative (cumulative Grade Point Average)</a:t>
            </a:r>
            <a:endParaRPr sz="1300">
              <a:solidFill>
                <a:srgbClr val="000000"/>
              </a:solidFill>
            </a:endParaRPr>
          </a:p>
          <a:p>
            <a:pPr marL="2743200" lvl="0" indent="-311150" algn="l" rtl="0">
              <a:spcBef>
                <a:spcPts val="0"/>
              </a:spcBef>
              <a:spcAft>
                <a:spcPts val="0"/>
              </a:spcAft>
              <a:buClr>
                <a:srgbClr val="000000"/>
              </a:buClr>
              <a:buSzPts val="1300"/>
              <a:buChar char="●"/>
            </a:pPr>
            <a:r>
              <a:rPr lang="en" sz="1300">
                <a:solidFill>
                  <a:srgbClr val="000000"/>
                </a:solidFill>
              </a:rPr>
              <a:t>Quantitative (67% Rule Hours earned divided by Hours Attempted)</a:t>
            </a:r>
            <a:endParaRPr sz="1300">
              <a:solidFill>
                <a:srgbClr val="000000"/>
              </a:solidFill>
            </a:endParaRPr>
          </a:p>
          <a:p>
            <a:pPr marL="2743200" lvl="0" indent="-311150" algn="l" rtl="0">
              <a:spcBef>
                <a:spcPts val="0"/>
              </a:spcBef>
              <a:spcAft>
                <a:spcPts val="0"/>
              </a:spcAft>
              <a:buClr>
                <a:srgbClr val="000000"/>
              </a:buClr>
              <a:buSzPts val="1300"/>
              <a:buChar char="●"/>
            </a:pPr>
            <a:r>
              <a:rPr lang="en" sz="1300">
                <a:solidFill>
                  <a:srgbClr val="000000"/>
                </a:solidFill>
              </a:rPr>
              <a:t>Maximum Time Frame (150% of required hours for program completion)</a:t>
            </a:r>
            <a:endParaRPr sz="1300">
              <a:solidFill>
                <a:srgbClr val="000000"/>
              </a:solidFill>
            </a:endParaRPr>
          </a:p>
          <a:p>
            <a:pPr marL="914400" lvl="1" indent="-311150" algn="l" rtl="0">
              <a:spcBef>
                <a:spcPts val="0"/>
              </a:spcBef>
              <a:spcAft>
                <a:spcPts val="0"/>
              </a:spcAft>
              <a:buClr>
                <a:srgbClr val="000000"/>
              </a:buClr>
              <a:buSzPts val="1300"/>
              <a:buAutoNum type="alphaLcPeriod"/>
            </a:pPr>
            <a:r>
              <a:rPr lang="en" sz="1300">
                <a:solidFill>
                  <a:srgbClr val="000000"/>
                </a:solidFill>
              </a:rPr>
              <a:t>Any grants received should appear on your Award from your school</a:t>
            </a:r>
            <a:endParaRPr sz="1300">
              <a:solidFill>
                <a:srgbClr val="000000"/>
              </a:solidFill>
            </a:endParaRPr>
          </a:p>
          <a:p>
            <a:pPr marL="1371600" lvl="2" indent="-311150" algn="l" rtl="0">
              <a:spcBef>
                <a:spcPts val="0"/>
              </a:spcBef>
              <a:spcAft>
                <a:spcPts val="0"/>
              </a:spcAft>
              <a:buClr>
                <a:srgbClr val="000000"/>
              </a:buClr>
              <a:buSzPts val="1300"/>
              <a:buChar char="■"/>
            </a:pPr>
            <a:r>
              <a:rPr lang="en" sz="1300">
                <a:solidFill>
                  <a:srgbClr val="000000"/>
                </a:solidFill>
              </a:rPr>
              <a:t>Pell Grants do have a set cap each year.  The total amount awarded will be cut in half (half per semester)</a:t>
            </a:r>
            <a:endParaRPr sz="1300">
              <a:solidFill>
                <a:srgbClr val="000000"/>
              </a:solidFill>
            </a:endParaRPr>
          </a:p>
          <a:p>
            <a:pPr marL="1371600" lvl="2" indent="-311150" algn="l" rtl="0">
              <a:spcBef>
                <a:spcPts val="0"/>
              </a:spcBef>
              <a:spcAft>
                <a:spcPts val="0"/>
              </a:spcAft>
              <a:buClr>
                <a:srgbClr val="000000"/>
              </a:buClr>
              <a:buSzPts val="1300"/>
              <a:buChar char="■"/>
            </a:pPr>
            <a:r>
              <a:rPr lang="en" sz="1300">
                <a:solidFill>
                  <a:srgbClr val="000000"/>
                </a:solidFill>
              </a:rPr>
              <a:t>Eligibility for state grants vary; you may be ELIGIBLE for a state grant but if they run out of funding you will not receive for that year.</a:t>
            </a:r>
            <a:endParaRPr sz="1300">
              <a:solidFill>
                <a:srgbClr val="000000"/>
              </a:solidFill>
            </a:endParaRPr>
          </a:p>
          <a:p>
            <a:pPr marL="0" lvl="0" indent="0" algn="ctr" rtl="0">
              <a:spcBef>
                <a:spcPts val="1600"/>
              </a:spcBef>
              <a:spcAft>
                <a:spcPts val="1600"/>
              </a:spcAft>
              <a:buNone/>
            </a:pPr>
            <a:endParaRPr sz="1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0" y="0"/>
            <a:ext cx="7587900" cy="74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300">
                <a:solidFill>
                  <a:srgbClr val="FF9900"/>
                </a:solidFill>
                <a:latin typeface="Caveat"/>
                <a:ea typeface="Caveat"/>
                <a:cs typeface="Caveat"/>
                <a:sym typeface="Caveat"/>
              </a:rPr>
              <a:t>Professional Judgment and Work-Study?</a:t>
            </a:r>
            <a:endParaRPr sz="4300">
              <a:solidFill>
                <a:srgbClr val="FF9900"/>
              </a:solidFill>
              <a:latin typeface="Caveat"/>
              <a:ea typeface="Caveat"/>
              <a:cs typeface="Caveat"/>
              <a:sym typeface="Caveat"/>
            </a:endParaRPr>
          </a:p>
        </p:txBody>
      </p:sp>
      <p:sp>
        <p:nvSpPr>
          <p:cNvPr id="120" name="Google Shape;120;p21"/>
          <p:cNvSpPr txBox="1">
            <a:spLocks noGrp="1"/>
          </p:cNvSpPr>
          <p:nvPr>
            <p:ph type="body" idx="1"/>
          </p:nvPr>
        </p:nvSpPr>
        <p:spPr>
          <a:xfrm>
            <a:off x="0" y="836400"/>
            <a:ext cx="9074400" cy="4307100"/>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None/>
            </a:pPr>
            <a:r>
              <a:rPr lang="en" sz="1200">
                <a:solidFill>
                  <a:schemeClr val="dk1"/>
                </a:solidFill>
              </a:rPr>
              <a:t>2. Ask for more money</a:t>
            </a:r>
            <a:endParaRPr sz="1200">
              <a:solidFill>
                <a:schemeClr val="dk1"/>
              </a:solidFill>
            </a:endParaRPr>
          </a:p>
          <a:p>
            <a:pPr marL="0" lvl="0" indent="457200" algn="l" rtl="0">
              <a:spcBef>
                <a:spcPts val="1600"/>
              </a:spcBef>
              <a:spcAft>
                <a:spcPts val="0"/>
              </a:spcAft>
              <a:buNone/>
            </a:pPr>
            <a:r>
              <a:rPr lang="en" sz="1200">
                <a:solidFill>
                  <a:schemeClr val="dk1"/>
                </a:solidFill>
              </a:rPr>
              <a:t>If you have a special situation you can ask the individual college to work with you and do a Professional Judgment.</a:t>
            </a:r>
            <a:endParaRPr sz="1200">
              <a:solidFill>
                <a:schemeClr val="dk1"/>
              </a:solidFill>
            </a:endParaRPr>
          </a:p>
          <a:p>
            <a:pPr marL="914400" lvl="0" indent="-304800" algn="l" rtl="0">
              <a:spcBef>
                <a:spcPts val="1600"/>
              </a:spcBef>
              <a:spcAft>
                <a:spcPts val="0"/>
              </a:spcAft>
              <a:buClr>
                <a:schemeClr val="dk1"/>
              </a:buClr>
              <a:buSzPts val="1200"/>
              <a:buChar char="●"/>
            </a:pPr>
            <a:r>
              <a:rPr lang="en" sz="1200">
                <a:solidFill>
                  <a:schemeClr val="dk1"/>
                </a:solidFill>
              </a:rPr>
              <a:t>Divorce, loss of job, marriage, medical costs, drastic change of earnings, etc. all qualify for the schools to review your case.  Check out the individual schools financial aid page for assistance.  All colleges require different documentation.</a:t>
            </a:r>
            <a:endParaRPr sz="1300">
              <a:solidFill>
                <a:srgbClr val="000000"/>
              </a:solidFill>
            </a:endParaRPr>
          </a:p>
          <a:p>
            <a:pPr marL="457200" lvl="0" indent="0" algn="l" rtl="0">
              <a:lnSpc>
                <a:spcPct val="100000"/>
              </a:lnSpc>
              <a:spcBef>
                <a:spcPts val="1600"/>
              </a:spcBef>
              <a:spcAft>
                <a:spcPts val="0"/>
              </a:spcAft>
              <a:buNone/>
            </a:pPr>
            <a:r>
              <a:rPr lang="en" sz="1300">
                <a:solidFill>
                  <a:srgbClr val="000000"/>
                </a:solidFill>
              </a:rPr>
              <a:t>3. Work-Study positions</a:t>
            </a:r>
            <a:endParaRPr sz="1300">
              <a:solidFill>
                <a:srgbClr val="000000"/>
              </a:solidFill>
            </a:endParaRPr>
          </a:p>
          <a:p>
            <a:pPr marL="457200" lvl="0" indent="0" algn="l" rtl="0">
              <a:lnSpc>
                <a:spcPct val="100000"/>
              </a:lnSpc>
              <a:spcBef>
                <a:spcPts val="1600"/>
              </a:spcBef>
              <a:spcAft>
                <a:spcPts val="0"/>
              </a:spcAft>
              <a:buNone/>
            </a:pPr>
            <a:r>
              <a:rPr lang="en" sz="1300">
                <a:solidFill>
                  <a:srgbClr val="000000"/>
                </a:solidFill>
              </a:rPr>
              <a:t>These are part-time jobs on campus (or close near-by) that is funded through your financial aid.  You must have submitted a FAFSA to qualify.  </a:t>
            </a:r>
            <a:endParaRPr sz="1300">
              <a:solidFill>
                <a:srgbClr val="000000"/>
              </a:solidFill>
            </a:endParaRPr>
          </a:p>
          <a:p>
            <a:pPr marL="914400" lvl="0" indent="-311150" algn="l" rtl="0">
              <a:lnSpc>
                <a:spcPct val="100000"/>
              </a:lnSpc>
              <a:spcBef>
                <a:spcPts val="1600"/>
              </a:spcBef>
              <a:spcAft>
                <a:spcPts val="0"/>
              </a:spcAft>
              <a:buClr>
                <a:srgbClr val="000000"/>
              </a:buClr>
              <a:buSzPts val="1300"/>
              <a:buChar char="●"/>
            </a:pPr>
            <a:r>
              <a:rPr lang="en" sz="1300">
                <a:solidFill>
                  <a:srgbClr val="000000"/>
                </a:solidFill>
              </a:rPr>
              <a:t>Work-study positions pay the student directly for work completed.  It is an hourly wage and they allow up to 20 hours per week.  </a:t>
            </a:r>
            <a:endParaRPr sz="1300">
              <a:solidFill>
                <a:srgbClr val="000000"/>
              </a:solidFill>
            </a:endParaRPr>
          </a:p>
          <a:p>
            <a:pPr marL="914400" lvl="0" indent="-311150" algn="l" rtl="0">
              <a:lnSpc>
                <a:spcPct val="100000"/>
              </a:lnSpc>
              <a:spcBef>
                <a:spcPts val="0"/>
              </a:spcBef>
              <a:spcAft>
                <a:spcPts val="0"/>
              </a:spcAft>
              <a:buClr>
                <a:srgbClr val="000000"/>
              </a:buClr>
              <a:buSzPts val="1300"/>
              <a:buChar char="●"/>
            </a:pPr>
            <a:r>
              <a:rPr lang="en" sz="1300">
                <a:solidFill>
                  <a:srgbClr val="000000"/>
                </a:solidFill>
              </a:rPr>
              <a:t>The government requires that the office you are working for MUST allow you to go to work--they cannot say, “We need you to stay and work therefore you must skip class.”  They must allow you to go to class.</a:t>
            </a:r>
            <a:endParaRPr sz="1300">
              <a:solidFill>
                <a:srgbClr val="000000"/>
              </a:solidFill>
            </a:endParaRPr>
          </a:p>
          <a:p>
            <a:pPr marL="914400" lvl="0" indent="-311150" algn="l" rtl="0">
              <a:lnSpc>
                <a:spcPct val="100000"/>
              </a:lnSpc>
              <a:spcBef>
                <a:spcPts val="0"/>
              </a:spcBef>
              <a:spcAft>
                <a:spcPts val="0"/>
              </a:spcAft>
              <a:buClr>
                <a:srgbClr val="000000"/>
              </a:buClr>
              <a:buSzPts val="1300"/>
              <a:buChar char="●"/>
            </a:pPr>
            <a:r>
              <a:rPr lang="en" sz="1300">
                <a:solidFill>
                  <a:srgbClr val="000000"/>
                </a:solidFill>
              </a:rPr>
              <a:t>Most work-study jobs are on campus therefore your commute time is next to nothing and saves gas money!</a:t>
            </a:r>
            <a:endParaRPr sz="1300">
              <a:solidFill>
                <a:srgbClr val="000000"/>
              </a:solidFill>
            </a:endParaRPr>
          </a:p>
          <a:p>
            <a:pPr marL="914400" lvl="0" indent="-311150" algn="l" rtl="0">
              <a:lnSpc>
                <a:spcPct val="100000"/>
              </a:lnSpc>
              <a:spcBef>
                <a:spcPts val="0"/>
              </a:spcBef>
              <a:spcAft>
                <a:spcPts val="0"/>
              </a:spcAft>
              <a:buClr>
                <a:srgbClr val="000000"/>
              </a:buClr>
              <a:buSzPts val="1300"/>
              <a:buChar char="●"/>
            </a:pPr>
            <a:r>
              <a:rPr lang="en" sz="1300">
                <a:solidFill>
                  <a:srgbClr val="000000"/>
                </a:solidFill>
              </a:rPr>
              <a:t>These jobs look great on your resume and the schools try to get you into your degree area if possible.</a:t>
            </a:r>
            <a:endParaRPr sz="1300">
              <a:solidFill>
                <a:srgbClr val="000000"/>
              </a:solidFill>
            </a:endParaRPr>
          </a:p>
          <a:p>
            <a:pPr marL="0" lvl="0" indent="0" algn="l" rtl="0">
              <a:lnSpc>
                <a:spcPct val="100000"/>
              </a:lnSpc>
              <a:spcBef>
                <a:spcPts val="1600"/>
              </a:spcBef>
              <a:spcAft>
                <a:spcPts val="0"/>
              </a:spcAft>
              <a:buNone/>
            </a:pPr>
            <a:r>
              <a:rPr lang="en" sz="1200">
                <a:solidFill>
                  <a:srgbClr val="000000"/>
                </a:solidFill>
              </a:rPr>
              <a:t>	</a:t>
            </a:r>
            <a:endParaRPr sz="1200">
              <a:solidFill>
                <a:srgbClr val="000000"/>
              </a:solidFill>
            </a:endParaRPr>
          </a:p>
          <a:p>
            <a:pPr marL="0" lvl="0" indent="0" algn="ctr" rtl="0">
              <a:spcBef>
                <a:spcPts val="1600"/>
              </a:spcBef>
              <a:spcAft>
                <a:spcPts val="1600"/>
              </a:spcAft>
              <a:buNone/>
            </a:pPr>
            <a:endParaRPr sz="1200"/>
          </a:p>
        </p:txBody>
      </p:sp>
      <p:pic>
        <p:nvPicPr>
          <p:cNvPr id="121" name="Google Shape;121;p21"/>
          <p:cNvPicPr preferRelativeResize="0"/>
          <p:nvPr/>
        </p:nvPicPr>
        <p:blipFill>
          <a:blip r:embed="rId3">
            <a:alphaModFix/>
          </a:blip>
          <a:stretch>
            <a:fillRect/>
          </a:stretch>
        </p:blipFill>
        <p:spPr>
          <a:xfrm>
            <a:off x="7587820" y="0"/>
            <a:ext cx="1556175" cy="10224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2235</Words>
  <Application>Microsoft Office PowerPoint</Application>
  <PresentationFormat>On-screen Show (16:9)</PresentationFormat>
  <Paragraphs>176</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Caveat</vt:lpstr>
      <vt:lpstr>Verdana</vt:lpstr>
      <vt:lpstr>Arial</vt:lpstr>
      <vt:lpstr>Lato</vt:lpstr>
      <vt:lpstr>Simple Light</vt:lpstr>
      <vt:lpstr>Adulting 101 How to Pay for College</vt:lpstr>
      <vt:lpstr>What’s it going to cost me??</vt:lpstr>
      <vt:lpstr>Sample Aid Award</vt:lpstr>
      <vt:lpstr>FAFSA? What does that mean?</vt:lpstr>
      <vt:lpstr>FAFSA? What do I get by filling this out?</vt:lpstr>
      <vt:lpstr>Types of Aid</vt:lpstr>
      <vt:lpstr>Federal Aid</vt:lpstr>
      <vt:lpstr>So What Are Grants?</vt:lpstr>
      <vt:lpstr>Professional Judgment and Work-Study?</vt:lpstr>
      <vt:lpstr>What Are Private Loans?</vt:lpstr>
      <vt:lpstr>So What About Scholarships?</vt:lpstr>
      <vt:lpstr>What About Tax Credit?</vt:lpstr>
      <vt:lpstr>What About Third Parties, VA and Waivers?    </vt:lpstr>
      <vt:lpstr>Other Ways To “Save” Money</vt:lpstr>
      <vt:lpstr>Planning Ahead and General Help</vt:lpstr>
      <vt:lpstr>Kentucky Aid</vt:lpstr>
      <vt:lpstr>Congrats Grads!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Adulting 101 How to Pay for College</dc:title>
  <dc:creator>Wilson-Abell, Sara E.</dc:creator>
  <cp:lastModifiedBy>Wilson-Abell, Sara E.</cp:lastModifiedBy>
  <cp:revision>1</cp:revision>
  <dcterms:modified xsi:type="dcterms:W3CDTF">2020-05-08T13:40:54Z</dcterms:modified>
</cp:coreProperties>
</file>